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257" r:id="rId2"/>
    <p:sldId id="262" r:id="rId3"/>
    <p:sldId id="311" r:id="rId4"/>
    <p:sldId id="263" r:id="rId5"/>
    <p:sldId id="306" r:id="rId6"/>
    <p:sldId id="312" r:id="rId7"/>
    <p:sldId id="265" r:id="rId8"/>
    <p:sldId id="264" r:id="rId9"/>
    <p:sldId id="266" r:id="rId10"/>
    <p:sldId id="298" r:id="rId11"/>
    <p:sldId id="270" r:id="rId12"/>
    <p:sldId id="271" r:id="rId13"/>
    <p:sldId id="313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308" r:id="rId31"/>
    <p:sldId id="309" r:id="rId32"/>
    <p:sldId id="295" r:id="rId33"/>
    <p:sldId id="310" r:id="rId34"/>
    <p:sldId id="267" r:id="rId35"/>
    <p:sldId id="269" r:id="rId36"/>
    <p:sldId id="275" r:id="rId37"/>
    <p:sldId id="272" r:id="rId38"/>
    <p:sldId id="273" r:id="rId39"/>
    <p:sldId id="276" r:id="rId40"/>
    <p:sldId id="277" r:id="rId41"/>
    <p:sldId id="274" r:id="rId42"/>
    <p:sldId id="268" r:id="rId43"/>
    <p:sldId id="314" r:id="rId44"/>
    <p:sldId id="297" r:id="rId45"/>
    <p:sldId id="300" r:id="rId46"/>
    <p:sldId id="299" r:id="rId47"/>
    <p:sldId id="301" r:id="rId48"/>
    <p:sldId id="303" r:id="rId49"/>
    <p:sldId id="304" r:id="rId50"/>
    <p:sldId id="302" r:id="rId51"/>
    <p:sldId id="305" r:id="rId52"/>
    <p:sldId id="307" r:id="rId5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344529"/>
    <a:srgbClr val="2B3922"/>
    <a:srgbClr val="2E3722"/>
    <a:srgbClr val="FCF7F1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EE2C41-CC02-4C51-8F09-5CCC489B15A2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997643-DC9D-49F0-9175-196A0E83DA42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3D0DDA-AD20-484D-8DDA-1EB38EE713D9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/>
              <a:t>©Prof Ching-Wei Wang</a:t>
            </a:r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AC06E-51C8-4AAF-A180-2CD1CE0658E8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4012-D338-4413-947A-C4D62E68D8EB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24AD2A-3007-4F06-993B-0E00D028F94F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E970885F-B708-4075-B612-D6564179DCEF}" type="datetime1">
              <a:rPr lang="zh-TW" altLang="en-US" smtClean="0"/>
              <a:t>2021/9/1</a:t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A801E1-74F4-4C65-B361-ADD2505A7987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FA59F-FF7A-46E4-8216-C87A32E72755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F55885-377E-48D2-85CC-AA1991E525D2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86512-4341-4635-8937-8ABD3E82F65E}" type="datetime1">
              <a:rPr lang="zh-TW" altLang="en-US" smtClean="0"/>
              <a:t>2021/9/1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274BDFC-A26A-49BC-8348-D0300FB972CE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91EEE0E-559B-434D-90C4-D728931DEBD1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r>
              <a:rPr lang="en-US" altLang="zh-TW"/>
              <a:t>©Prof Ching-Wei Wang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466350-C64E-4BFA-9E32-C3CF9B8B5B78}" type="datetime1">
              <a:rPr lang="zh-TW" altLang="en-US" smtClean="0"/>
              <a:t>2021/9/1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hannel/UC7d-wG4DExSO1oZLBlo_qCg" TargetMode="External"/><Relationship Id="rId5" Type="http://schemas.openxmlformats.org/officeDocument/2006/relationships/hyperlink" Target="http://www.aiexplore.tw/" TargetMode="External"/><Relationship Id="rId4" Type="http://schemas.openxmlformats.org/officeDocument/2006/relationships/hyperlink" Target="http://www-o.ntust.edu.tw/~cweiwan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Uc6-s_ClIg&amp;ab_channel=ProfChing-WeiWa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標誌特寫&#10;&#10;自動產生的描述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088" y="2097572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400" dirty="0">
                <a:solidFill>
                  <a:schemeClr val="tx1"/>
                </a:solidFill>
              </a:rPr>
              <a:t>Med ai Evaluation</a:t>
            </a:r>
            <a:endParaRPr lang="zh-TW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1179" y="3721646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1"/>
                </a:solidFill>
              </a:rPr>
              <a:t>Prof Ching-Wei Wang</a:t>
            </a:r>
            <a:endParaRPr lang="zh-TW" dirty="0">
              <a:solidFill>
                <a:schemeClr val="tx1"/>
              </a:solidFill>
            </a:endParaRPr>
          </a:p>
        </p:txBody>
      </p:sp>
      <p:pic>
        <p:nvPicPr>
          <p:cNvPr id="7" name="內容版面配置區 12">
            <a:extLst>
              <a:ext uri="{FF2B5EF4-FFF2-40B4-BE49-F238E27FC236}">
                <a16:creationId xmlns:a16="http://schemas.microsoft.com/office/drawing/2014/main" xmlns="" id="{8C8138BB-37C7-4522-8066-19B5F366F7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5140" r="6921"/>
          <a:stretch/>
        </p:blipFill>
        <p:spPr>
          <a:xfrm>
            <a:off x="1933268" y="1891818"/>
            <a:ext cx="2676089" cy="30743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8877D-72E9-4D43-B548-CA22000AF443}"/>
              </a:ext>
            </a:extLst>
          </p:cNvPr>
          <p:cNvSpPr txBox="1"/>
          <p:nvPr/>
        </p:nvSpPr>
        <p:spPr>
          <a:xfrm>
            <a:off x="6096000" y="4253790"/>
            <a:ext cx="615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http://www-o.ntust.edu.tw/~cweiwang/</a:t>
            </a:r>
            <a:r>
              <a:rPr lang="zh-TW" altLang="en-US" dirty="0"/>
              <a:t>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72168FA1-215C-48B0-BB93-70ED2C104A7D}"/>
              </a:ext>
            </a:extLst>
          </p:cNvPr>
          <p:cNvSpPr txBox="1"/>
          <p:nvPr/>
        </p:nvSpPr>
        <p:spPr>
          <a:xfrm>
            <a:off x="6757331" y="4541862"/>
            <a:ext cx="616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http://www.aiexplore.tw/</a:t>
            </a:r>
            <a:r>
              <a:rPr lang="zh-TW" altLang="en-US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DA870E9-B946-4C11-8B28-25BA17EF99DB}"/>
              </a:ext>
            </a:extLst>
          </p:cNvPr>
          <p:cNvSpPr txBox="1"/>
          <p:nvPr/>
        </p:nvSpPr>
        <p:spPr>
          <a:xfrm>
            <a:off x="1933268" y="5468873"/>
            <a:ext cx="98486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YouTube Channel: </a:t>
            </a:r>
            <a:r>
              <a:rPr lang="zh-TW" altLang="en-US" dirty="0">
                <a:hlinkClick r:id="rId6"/>
              </a:rPr>
              <a:t>https://www.youtube.com/channel/UC7d-wG4DExSO1oZLBlo_qCg</a:t>
            </a:r>
            <a:r>
              <a:rPr lang="zh-TW" altLang="en-US" dirty="0"/>
              <a:t>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xmlns="" id="{96925497-58CB-446E-A31F-DE2BB977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©Prof Ching-Wei Wang</a:t>
            </a:r>
            <a:endParaRPr 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A9C162A2-C37E-49FD-80DB-3814161D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1A8DD194-6243-408D-AB45-CEB28C939D85}"/>
              </a:ext>
            </a:extLst>
          </p:cNvPr>
          <p:cNvSpPr txBox="1"/>
          <p:nvPr/>
        </p:nvSpPr>
        <p:spPr>
          <a:xfrm>
            <a:off x="3234050" y="920481"/>
            <a:ext cx="63508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智慧醫療影像軟體之驗證評核與審查經驗分享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xmlns="" id="{866BC486-0AD7-417E-8C1F-1AA82230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7200" dirty="0"/>
              <a:t>Evaluation Technology </a:t>
            </a:r>
            <a:br>
              <a:rPr lang="en-US" altLang="zh-TW" sz="7200" dirty="0"/>
            </a:br>
            <a:r>
              <a:rPr lang="zh-TW" altLang="en-US" sz="7200" dirty="0"/>
              <a:t>驗證評核方法</a:t>
            </a:r>
            <a:endParaRPr lang="en-US" altLang="zh-TW" sz="7200" dirty="0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10C3C08-A7EF-4246-B75E-850962B87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6B282D0-A2A5-4E05-8636-1C44A406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7AEB6CE-301F-4C58-B2D0-C6A6CE11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A0A9CE5C-71CD-4DC3-9B02-46ABF00F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243" y="1509927"/>
            <a:ext cx="816642" cy="2974913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BB57A6A-3197-4011-84F6-DD71DB40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917" y="427654"/>
            <a:ext cx="4663440" cy="640080"/>
          </a:xfrm>
        </p:spPr>
        <p:txBody>
          <a:bodyPr>
            <a:normAutofit/>
          </a:bodyPr>
          <a:lstStyle/>
          <a:p>
            <a:r>
              <a:rPr lang="en-US" altLang="zh-TW" sz="1800" b="0" i="1" dirty="0">
                <a:solidFill>
                  <a:srgbClr val="000000"/>
                </a:solidFill>
                <a:effectLst/>
                <a:latin typeface="TimesNewRoman"/>
              </a:rPr>
              <a:t>Region-Based Metrics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CD167263-FD22-4300-A078-504647315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827" y="1067734"/>
            <a:ext cx="3594709" cy="5478011"/>
          </a:xfr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7C0FB8F8-78BF-4E1F-96F1-06D101F05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34080" y="488535"/>
            <a:ext cx="2507778" cy="640080"/>
          </a:xfrm>
          <a:noFill/>
          <a:ln>
            <a:noFill/>
          </a:ln>
        </p:spPr>
        <p:txBody>
          <a:bodyPr>
            <a:normAutofit fontScale="92500"/>
          </a:bodyPr>
          <a:lstStyle/>
          <a:p>
            <a:r>
              <a:rPr lang="en-US" altLang="zh-TW" sz="1800" b="0" i="1" dirty="0">
                <a:solidFill>
                  <a:srgbClr val="000000"/>
                </a:solidFill>
                <a:effectLst/>
                <a:latin typeface="TimesNewRoman"/>
              </a:rPr>
              <a:t>Distance-Based Metrics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BC301539-9DAD-4ACD-9213-8EF406B8B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6592" y="967079"/>
            <a:ext cx="5011303" cy="51329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arenR"/>
            </a:pPr>
            <a:r>
              <a:rPr lang="en-US" altLang="zh-TW" sz="1600" b="0" i="1" dirty="0">
                <a:solidFill>
                  <a:srgbClr val="000000"/>
                </a:solidFill>
                <a:effectLst/>
                <a:latin typeface="TimesNewRoman"/>
              </a:rPr>
              <a:t>Maximum Symmetric Contour Distance</a:t>
            </a:r>
            <a:r>
              <a:rPr lang="en-US" altLang="zh-TW" sz="1600" dirty="0"/>
              <a:t> (MSD) </a:t>
            </a:r>
            <a:br>
              <a:rPr lang="en-US" altLang="zh-TW" sz="1600" dirty="0"/>
            </a:br>
            <a:r>
              <a:rPr lang="en-US" altLang="zh-TW" sz="1600" dirty="0"/>
              <a:t>/ </a:t>
            </a:r>
            <a:r>
              <a:rPr lang="en-US" altLang="zh-TW" sz="1600" i="1" dirty="0" err="1">
                <a:solidFill>
                  <a:srgbClr val="000000"/>
                </a:solidFill>
                <a:latin typeface="TimesNewRoman"/>
              </a:rPr>
              <a:t>Hausdorff</a:t>
            </a:r>
            <a:r>
              <a:rPr lang="en-US" altLang="zh-TW" sz="1600" i="1" dirty="0">
                <a:solidFill>
                  <a:srgbClr val="000000"/>
                </a:solidFill>
                <a:latin typeface="TimesNewRoman"/>
              </a:rPr>
              <a:t> distance (HD): </a:t>
            </a:r>
            <a:r>
              <a:rPr lang="en-US" altLang="zh-TW" sz="1600" b="0" i="0" dirty="0">
                <a:solidFill>
                  <a:srgbClr val="242021"/>
                </a:solidFill>
                <a:effectLst/>
                <a:latin typeface="Gulliver"/>
              </a:rPr>
              <a:t>especially sensitive to outliers.</a:t>
            </a:r>
            <a:r>
              <a:rPr lang="en-US" altLang="zh-TW" sz="1600" dirty="0"/>
              <a:t> </a:t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endParaRPr lang="en-US" altLang="zh-TW" sz="1600" dirty="0"/>
          </a:p>
          <a:p>
            <a:pPr marL="342900" indent="-342900">
              <a:buAutoNum type="arabicParenR"/>
            </a:pPr>
            <a:r>
              <a:rPr lang="en-US" altLang="zh-TW" sz="1600" b="0" i="1" dirty="0">
                <a:solidFill>
                  <a:srgbClr val="000000"/>
                </a:solidFill>
                <a:effectLst/>
                <a:latin typeface="TimesNewRoman"/>
              </a:rPr>
              <a:t>Average Symmetric Contour Distance</a:t>
            </a:r>
            <a:r>
              <a:rPr lang="en-US" altLang="zh-TW" sz="1600" dirty="0"/>
              <a:t> (ASD)</a:t>
            </a:r>
          </a:p>
          <a:p>
            <a:pPr marL="342900" indent="-342900">
              <a:buAutoNum type="arabicParenR"/>
            </a:pPr>
            <a:r>
              <a:rPr lang="en-US" altLang="zh-TW" sz="1600" b="0" i="1" dirty="0">
                <a:solidFill>
                  <a:srgbClr val="000000"/>
                </a:solidFill>
                <a:effectLst/>
                <a:latin typeface="TimesNewRoman"/>
              </a:rPr>
              <a:t>Root Mean Square Symmetric Contour Distance</a:t>
            </a:r>
            <a:r>
              <a:rPr lang="en-US" altLang="zh-TW" sz="1600" dirty="0"/>
              <a:t> (RMSD):</a:t>
            </a:r>
            <a:r>
              <a:rPr lang="zh-TW" altLang="en-US" sz="1600" dirty="0"/>
              <a:t>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dirty="0">
                <a:solidFill>
                  <a:srgbClr val="242021"/>
                </a:solidFill>
                <a:latin typeface="Gulliver"/>
              </a:rPr>
              <a:t>similar to the ASD but large distance differences between</a:t>
            </a:r>
            <a:r>
              <a:rPr lang="zh-TW" altLang="en-US" sz="1600" dirty="0">
                <a:solidFill>
                  <a:srgbClr val="242021"/>
                </a:solidFill>
                <a:latin typeface="Gulliver"/>
              </a:rPr>
              <a:t> </a:t>
            </a:r>
            <a:r>
              <a:rPr lang="en-US" altLang="zh-TW" sz="1600" dirty="0">
                <a:solidFill>
                  <a:srgbClr val="242021"/>
                </a:solidFill>
                <a:latin typeface="Gulliver"/>
              </a:rPr>
              <a:t>contours will return a greater value, penalizing large deviations</a:t>
            </a:r>
            <a:r>
              <a:rPr lang="zh-TW" altLang="en-US" sz="1600" dirty="0">
                <a:solidFill>
                  <a:srgbClr val="242021"/>
                </a:solidFill>
                <a:latin typeface="Gulliver"/>
              </a:rPr>
              <a:t> </a:t>
            </a:r>
            <a:r>
              <a:rPr lang="en-US" altLang="zh-TW" sz="1600" dirty="0">
                <a:solidFill>
                  <a:srgbClr val="242021"/>
                </a:solidFill>
                <a:latin typeface="Gulliver"/>
              </a:rPr>
              <a:t>from the ground truth. </a:t>
            </a:r>
            <a:br>
              <a:rPr lang="en-US" altLang="zh-TW" sz="1600" dirty="0">
                <a:solidFill>
                  <a:srgbClr val="242021"/>
                </a:solidFill>
                <a:latin typeface="Gulliver"/>
              </a:rPr>
            </a:br>
            <a:r>
              <a:rPr lang="en-US" altLang="zh-TW" sz="1600" dirty="0">
                <a:solidFill>
                  <a:srgbClr val="242021"/>
                </a:solidFill>
                <a:latin typeface="Gulliver"/>
              </a:rPr>
              <a:t/>
            </a:r>
            <a:br>
              <a:rPr lang="en-US" altLang="zh-TW" sz="1600" dirty="0">
                <a:solidFill>
                  <a:srgbClr val="242021"/>
                </a:solidFill>
                <a:latin typeface="Gulliver"/>
              </a:rPr>
            </a:br>
            <a:endParaRPr lang="zh-TW" altLang="en-US" sz="1600" dirty="0">
              <a:solidFill>
                <a:srgbClr val="242021"/>
              </a:solidFill>
              <a:latin typeface="Gulliver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3D6C5515-317B-4423-A9AF-878E27097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945" y="4230897"/>
            <a:ext cx="2844238" cy="21994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F024F44-E4A2-4D84-9BF3-6BA77D32A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945" y="2341824"/>
            <a:ext cx="2844238" cy="17103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00D9B3D4-6BC6-49BC-8ED9-E17C165A5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945" y="269121"/>
            <a:ext cx="2507778" cy="16924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D599EAE1-2315-4863-B916-05976E2CD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48977"/>
          <a:stretch/>
        </p:blipFill>
        <p:spPr>
          <a:xfrm>
            <a:off x="3798425" y="2179248"/>
            <a:ext cx="1386839" cy="59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E2CF014A-E391-43EA-A6AF-10573DFB9D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57363"/>
          <a:stretch/>
        </p:blipFill>
        <p:spPr>
          <a:xfrm>
            <a:off x="3819242" y="4293009"/>
            <a:ext cx="1386839" cy="498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內容版面配置區 8">
            <a:extLst>
              <a:ext uri="{FF2B5EF4-FFF2-40B4-BE49-F238E27FC236}">
                <a16:creationId xmlns:a16="http://schemas.microsoft.com/office/drawing/2014/main" xmlns="" id="{9976F577-745F-4355-BF89-B39F1EEB4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0408"/>
          <a:stretch/>
        </p:blipFill>
        <p:spPr>
          <a:xfrm>
            <a:off x="6663210" y="1585996"/>
            <a:ext cx="4506600" cy="985935"/>
          </a:xfrm>
          <a:prstGeom prst="rect">
            <a:avLst/>
          </a:prstGeom>
        </p:spPr>
      </p:pic>
      <p:pic>
        <p:nvPicPr>
          <p:cNvPr id="18" name="內容版面配置區 10">
            <a:extLst>
              <a:ext uri="{FF2B5EF4-FFF2-40B4-BE49-F238E27FC236}">
                <a16:creationId xmlns:a16="http://schemas.microsoft.com/office/drawing/2014/main" xmlns="" id="{785BB14C-07E1-445E-A329-DD07DBF5D7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3" r="9318"/>
          <a:stretch/>
        </p:blipFill>
        <p:spPr>
          <a:xfrm>
            <a:off x="9594359" y="2608666"/>
            <a:ext cx="1575451" cy="113292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97E70CEA-74BC-42B3-A6B8-DA1268BE2E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2379" r="12549"/>
          <a:stretch/>
        </p:blipFill>
        <p:spPr>
          <a:xfrm>
            <a:off x="6653072" y="2587929"/>
            <a:ext cx="2893045" cy="124819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xmlns="" id="{9E52C72C-C6C4-4B82-824C-C012830CA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957" y="6039424"/>
            <a:ext cx="5538928" cy="8480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CF4A843C-9D0B-45C6-A4E1-397210665B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9903" y="5228092"/>
            <a:ext cx="2439982" cy="774597"/>
          </a:xfrm>
          <a:prstGeom prst="rect">
            <a:avLst/>
          </a:prstGeom>
        </p:spPr>
      </p:pic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xmlns="" id="{0CC70013-99DD-43BB-B12A-58556B13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xmlns="" id="{ACF0BA6E-8B0C-4664-96F3-D7A0B24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xmlns="" id="{D852F5E4-2AB2-4080-A63F-6892B3A8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6" y="4676577"/>
            <a:ext cx="8939694" cy="184557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xmlns="" id="{19525517-74F9-443E-9A67-B9726A38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9" y="188902"/>
            <a:ext cx="4362450" cy="4333875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C44710BA-B507-41DB-84A7-F67317382D26}"/>
              </a:ext>
            </a:extLst>
          </p:cNvPr>
          <p:cNvSpPr txBox="1"/>
          <p:nvPr/>
        </p:nvSpPr>
        <p:spPr>
          <a:xfrm>
            <a:off x="4995643" y="570736"/>
            <a:ext cx="6820877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A total of three experts, with different degrees of expertise,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participated in defining the fetal head sub-challenge ground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truth, by fitting an ellipse to the object of interest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TimesNewRoman"/>
              </a:rPr>
              <a:t>twice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 on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each image, as well as performing the corresponding standard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clinical measurements (HC, BPD, OFD). The experts had the following level of expertise.</a:t>
            </a:r>
            <a:b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600" b="1" i="0" dirty="0">
                <a:solidFill>
                  <a:srgbClr val="000000"/>
                </a:solidFill>
                <a:effectLst/>
                <a:latin typeface="TimesNewRoman"/>
              </a:rPr>
              <a:t>Expert 1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: Clinician (fetal medicine specialist) with 10 year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postgraduate experience in fetal US scans.</a:t>
            </a:r>
            <a:b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600" b="1" i="0" dirty="0">
                <a:solidFill>
                  <a:srgbClr val="000000"/>
                </a:solidFill>
                <a:effectLst/>
                <a:latin typeface="TimesNewRoman"/>
              </a:rPr>
              <a:t>Expert 2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: Clinician (obstetrician) with two years experience in fetal US scans.</a:t>
            </a:r>
            <a:b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600" b="1" i="0" dirty="0">
                <a:solidFill>
                  <a:srgbClr val="000000"/>
                </a:solidFill>
                <a:effectLst/>
                <a:latin typeface="TimesNewRoman"/>
              </a:rPr>
              <a:t>Expert 3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: Engineer with 1 year of experience.</a:t>
            </a:r>
            <a:b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The intra-expert variability is similar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for all three experts. Although there were minor differences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reflecting the levels of experience, these were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TimesNewRoman"/>
              </a:rPr>
              <a:t> not statistically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TimesNewRoman"/>
              </a:rPr>
              <a:t>significant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. Expert 3, who was the less experienced, obtained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slightly inferior results than the other two experts, but still very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NewRoman"/>
              </a:rPr>
              <a:t>close.</a:t>
            </a:r>
            <a:r>
              <a:rPr lang="en-US" altLang="zh-TW" sz="1600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EF0C7DDF-69C6-47CE-A0E1-6D378E5EF312}"/>
              </a:ext>
            </a:extLst>
          </p:cNvPr>
          <p:cNvSpPr txBox="1"/>
          <p:nvPr/>
        </p:nvSpPr>
        <p:spPr>
          <a:xfrm>
            <a:off x="5098410" y="3968149"/>
            <a:ext cx="6119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dirty="0">
                <a:solidFill>
                  <a:srgbClr val="000000"/>
                </a:solidFill>
                <a:effectLst/>
                <a:latin typeface="TimesNewRoman"/>
              </a:rPr>
              <a:t>A low standard deviation indicates a higher reproducibility. 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41" name="頁尾版面配置區 40">
            <a:extLst>
              <a:ext uri="{FF2B5EF4-FFF2-40B4-BE49-F238E27FC236}">
                <a16:creationId xmlns:a16="http://schemas.microsoft.com/office/drawing/2014/main" xmlns="" id="{AEA0B05A-7137-4B71-9F10-0AFF87B8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42" name="投影片編號版面配置區 41">
            <a:extLst>
              <a:ext uri="{FF2B5EF4-FFF2-40B4-BE49-F238E27FC236}">
                <a16:creationId xmlns:a16="http://schemas.microsoft.com/office/drawing/2014/main" xmlns="" id="{F7AFA13A-31B3-45D7-B7A5-C9A6CFE1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3D1B7D42-F87A-4A73-A9E0-8BCF19F6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D920840D-D649-4EBB-A0A5-6A2F7D44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C685135-3D7E-4A0C-992B-53F096CD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812"/>
            <a:ext cx="118872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3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xmlns="" id="{022DD3B3-872F-4808-909E-5A5D6A7E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100" b="0" i="0" dirty="0">
                <a:solidFill>
                  <a:srgbClr val="800000"/>
                </a:solidFill>
                <a:effectLst/>
                <a:latin typeface="ArialMT"/>
              </a:rPr>
              <a:t>Test sets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000" b="0" i="0" dirty="0">
                <a:solidFill>
                  <a:srgbClr val="000066"/>
                </a:solidFill>
                <a:effectLst/>
                <a:latin typeface="ArialMT"/>
              </a:rPr>
              <a:t>How can we get an unbiased estimate of the accuracy of a learned model?</a:t>
            </a:r>
            <a:r>
              <a:rPr lang="en-US" altLang="zh-TW" sz="4400" dirty="0"/>
              <a:t> </a:t>
            </a:r>
            <a:br>
              <a:rPr lang="en-US" altLang="zh-TW" sz="4400" dirty="0"/>
            </a:b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xmlns="" id="{00577766-0F21-4F39-BA3D-6FE4628AA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209" y="1698348"/>
            <a:ext cx="5184397" cy="4649836"/>
          </a:xfr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C910F4-CA7B-4AB2-AA93-84341BDC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DE296BF-54F4-4DD3-95ED-71207510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1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40C485B-99C7-4A0A-93F0-3D8A63C8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0" i="0" dirty="0">
                <a:solidFill>
                  <a:srgbClr val="000066"/>
                </a:solidFill>
                <a:effectLst/>
                <a:latin typeface="ArialMT"/>
              </a:rPr>
              <a:t>•</a:t>
            </a:r>
            <a:r>
              <a:rPr lang="en-US" altLang="zh-TW" sz="2400" b="0" i="0" dirty="0">
                <a:solidFill>
                  <a:srgbClr val="011379"/>
                </a:solidFill>
                <a:effectLst/>
                <a:latin typeface="Helvetica" panose="020B0604020202020204" pitchFamily="34" charset="0"/>
              </a:rPr>
              <a:t>  </a:t>
            </a:r>
            <a:r>
              <a:rPr lang="en-US" altLang="zh-TW" sz="2400" b="0" i="0" dirty="0">
                <a:solidFill>
                  <a:srgbClr val="000066"/>
                </a:solidFill>
                <a:effectLst/>
                <a:latin typeface="ArialMT"/>
              </a:rPr>
              <a:t>when learning a model, you should pretend that you don’t have the test data yet (it is “in the mail”)</a:t>
            </a:r>
            <a: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  <a:t>*</a:t>
            </a:r>
            <a:b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</a:br>
            <a:r>
              <a:rPr lang="en-US" altLang="zh-TW" sz="2400" b="0" i="0" dirty="0">
                <a:solidFill>
                  <a:srgbClr val="000066"/>
                </a:solidFill>
                <a:effectLst/>
                <a:latin typeface="ArialMT"/>
              </a:rPr>
              <a:t>•</a:t>
            </a:r>
            <a:r>
              <a:rPr lang="en-US" altLang="zh-TW" sz="2400" b="0" i="0" dirty="0">
                <a:solidFill>
                  <a:srgbClr val="011379"/>
                </a:solidFill>
                <a:effectLst/>
                <a:latin typeface="Helvetica" panose="020B0604020202020204" pitchFamily="34" charset="0"/>
              </a:rPr>
              <a:t>  </a:t>
            </a:r>
            <a:r>
              <a:rPr lang="en-US" altLang="zh-TW" sz="2400" b="0" i="0" dirty="0">
                <a:solidFill>
                  <a:srgbClr val="000066"/>
                </a:solidFill>
                <a:effectLst/>
                <a:latin typeface="ArialMT"/>
              </a:rPr>
              <a:t>if the test-set labels influence the learned model in any way, accuracy estimates will be biased</a:t>
            </a:r>
            <a:r>
              <a:rPr lang="en-US" altLang="zh-TW" sz="1800" dirty="0"/>
              <a:t> </a:t>
            </a:r>
            <a:br>
              <a:rPr lang="en-US" altLang="zh-TW" sz="1800" dirty="0"/>
            </a:br>
            <a:endParaRPr lang="en-US" altLang="zh-TW" sz="1800" dirty="0"/>
          </a:p>
          <a:p>
            <a:pPr marL="0" indent="0">
              <a:buNone/>
            </a:pPr>
            <a: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  <a:t>* In some applications it is reasonable to assume that you have access</a:t>
            </a:r>
            <a:b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</a:br>
            <a: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  <a:t>to the feature vector (i.e. </a:t>
            </a:r>
            <a:r>
              <a:rPr lang="en-US" altLang="zh-TW" sz="2400" b="1" i="1" dirty="0">
                <a:solidFill>
                  <a:srgbClr val="800000"/>
                </a:solidFill>
                <a:effectLst/>
                <a:latin typeface="Times-BoldItalic"/>
              </a:rPr>
              <a:t>x</a:t>
            </a:r>
            <a: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  <a:t>) but not the </a:t>
            </a:r>
            <a:r>
              <a:rPr lang="en-US" altLang="zh-TW" sz="2400" b="0" i="1" dirty="0">
                <a:solidFill>
                  <a:srgbClr val="800000"/>
                </a:solidFill>
                <a:effectLst/>
                <a:latin typeface="Times-Italic"/>
              </a:rPr>
              <a:t>y </a:t>
            </a:r>
            <a:r>
              <a:rPr lang="en-US" altLang="zh-TW" sz="2400" b="0" i="0" dirty="0">
                <a:solidFill>
                  <a:srgbClr val="800000"/>
                </a:solidFill>
                <a:effectLst/>
                <a:latin typeface="ArialMT"/>
              </a:rPr>
              <a:t>part of each test instance.</a:t>
            </a:r>
            <a:r>
              <a:rPr lang="en-US" altLang="zh-TW" sz="1800" dirty="0"/>
              <a:t> </a:t>
            </a:r>
            <a:br>
              <a:rPr lang="en-US" altLang="zh-TW" sz="1800" dirty="0"/>
            </a:br>
            <a:endParaRPr lang="zh-TW" altLang="en-US" sz="18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6F4F3B8A-7D1B-447F-A1EE-AD0890DF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8AC9209-3060-4DA5-A111-0C5E085F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xmlns="" id="{5AD82E82-914C-4066-812B-457732F33E4F}"/>
              </a:ext>
            </a:extLst>
          </p:cNvPr>
          <p:cNvSpPr txBox="1">
            <a:spLocks/>
          </p:cNvSpPr>
          <p:nvPr/>
        </p:nvSpPr>
        <p:spPr>
          <a:xfrm>
            <a:off x="1066800" y="73152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r>
              <a:rPr lang="en-US" altLang="zh-TW" sz="3100" dirty="0">
                <a:solidFill>
                  <a:srgbClr val="800000"/>
                </a:solidFill>
                <a:latin typeface="ArialMT"/>
              </a:rPr>
              <a:t>Test sets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000" dirty="0">
                <a:solidFill>
                  <a:srgbClr val="000066"/>
                </a:solidFill>
                <a:latin typeface="ArialMT"/>
              </a:rPr>
              <a:t>How can we get an unbiased estimate of the accuracy of a learned model?</a:t>
            </a:r>
            <a:r>
              <a:rPr lang="en-US" altLang="zh-TW" sz="4400" dirty="0"/>
              <a:t> </a:t>
            </a:r>
            <a:br>
              <a:rPr lang="en-US" altLang="zh-TW" sz="4400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402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1C5BB820-BA48-4735-8FAC-9D4A38D2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853797A-7BF9-4FA5-88E0-AA29C80F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D31C0F66-0214-4577-8C4B-F3A1ACAD34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64359" y="334645"/>
            <a:ext cx="6870700" cy="5883275"/>
          </a:xfrm>
        </p:spPr>
      </p:pic>
    </p:spTree>
    <p:extLst>
      <p:ext uri="{BB962C8B-B14F-4D97-AF65-F5344CB8AC3E}">
        <p14:creationId xmlns:p14="http://schemas.microsoft.com/office/powerpoint/2010/main" val="106656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DC9568BE-D8A2-44B1-BBA3-3B7EBA2A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3F24F2C-1D50-467A-B481-DC0C8DC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971A42A4-B1AF-4F62-AFC2-FCEDFBE1BE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57306" y="457200"/>
            <a:ext cx="7105650" cy="5783263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5113501-307C-4051-BBE3-93FA2FBA9A57}"/>
              </a:ext>
            </a:extLst>
          </p:cNvPr>
          <p:cNvSpPr/>
          <p:nvPr/>
        </p:nvSpPr>
        <p:spPr>
          <a:xfrm>
            <a:off x="7640332" y="536895"/>
            <a:ext cx="1604335" cy="52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89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163E6F05-CC49-4BD5-A74E-ACABF851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9594F5E-9B91-4208-9F4A-F509F7E3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10ECE92-D54B-4488-9D77-8A42AB5B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804862"/>
            <a:ext cx="8267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80B7C499-E8D0-47BD-9967-5BA29F10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9EF32F3-613B-46F4-A454-C4D7B23C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56A58BD-4A46-4965-BD86-D443908E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10" y="331470"/>
            <a:ext cx="84296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0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95727FB-BB11-4837-9C49-CC6495ED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6941091-401C-464C-9FA1-8036AE1C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Self Introduction </a:t>
            </a:r>
            <a:r>
              <a:rPr lang="zh-TW" altLang="en-US" sz="3200" dirty="0"/>
              <a:t>自我介紹</a:t>
            </a:r>
            <a:endParaRPr lang="en-US" altLang="zh-TW" sz="3200" dirty="0"/>
          </a:p>
          <a:p>
            <a:r>
              <a:rPr lang="en-US" altLang="zh-TW" sz="3200" dirty="0"/>
              <a:t>Evaluation Technology </a:t>
            </a:r>
            <a:r>
              <a:rPr lang="zh-TW" altLang="en-US" sz="3200" dirty="0"/>
              <a:t>驗證評核方法</a:t>
            </a:r>
            <a:endParaRPr lang="en-US" altLang="zh-TW" sz="3200" dirty="0"/>
          </a:p>
          <a:p>
            <a:r>
              <a:rPr lang="en-US" altLang="zh-TW" sz="3200" dirty="0"/>
              <a:t>AI in Medical Image Analysis </a:t>
            </a:r>
            <a:r>
              <a:rPr lang="zh-TW" altLang="en-US" sz="3200" dirty="0"/>
              <a:t> 應用範例</a:t>
            </a:r>
            <a:endParaRPr lang="en-US" altLang="zh-TW" sz="3200" dirty="0"/>
          </a:p>
          <a:p>
            <a:r>
              <a:rPr lang="en-US" altLang="zh-TW" sz="3200" dirty="0"/>
              <a:t>Review experience sharing </a:t>
            </a:r>
            <a:r>
              <a:rPr lang="zh-TW" altLang="en-US" sz="3200" dirty="0"/>
              <a:t>審查經驗分享</a:t>
            </a:r>
            <a:endParaRPr lang="en-US" altLang="zh-TW" sz="3200" dirty="0"/>
          </a:p>
          <a:p>
            <a:r>
              <a:rPr lang="en-US" altLang="zh-TW" sz="3200" dirty="0"/>
              <a:t>Q &amp; A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64A7CC1-73DC-43BD-AAD7-E55B97DC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38183A6-4ABD-47A2-BE91-CAE8CE6C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5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4D55620C-3283-4360-91F8-EF91F26A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0175218-56C1-4D9A-B1BE-F14CB4CC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0D5C7CC-0720-44CD-BE7C-240D3258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44" y="245745"/>
            <a:ext cx="81724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9CB7AA0F-7716-4D42-964F-9C6514D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39926502-B107-494B-9180-4E423C03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FE41363-8E75-4B55-8B9D-70384F81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55" y="445770"/>
            <a:ext cx="85820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824B2154-58A9-414B-8B26-103529A1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4AE7914-0348-4C47-9FEC-2FB5AD2B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71DE0A3-344D-43CA-887A-F94EA31B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857250"/>
            <a:ext cx="7820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AAD7468D-9FAB-4CE3-9667-86298B68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ADC1B87-CB8F-4A80-A5AB-1BF44D1F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AF10FAB-A244-48A3-94FB-62F2F5B6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45745"/>
            <a:ext cx="80486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6870A273-9F68-43A3-A13E-507D31EB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008A0675-3847-4BD7-A8F6-65236A5F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757CF66-A8FC-4E8D-8B25-5B6978BC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02895"/>
            <a:ext cx="8324850" cy="59150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3E10F0CE-1F69-49EB-BD6F-95CBD0D30B6A}"/>
              </a:ext>
            </a:extLst>
          </p:cNvPr>
          <p:cNvSpPr txBox="1"/>
          <p:nvPr/>
        </p:nvSpPr>
        <p:spPr>
          <a:xfrm>
            <a:off x="7205795" y="3429000"/>
            <a:ext cx="308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Model Selection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5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83113C34-D69E-4AA2-9BB7-95B032BC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96146AA-2084-4377-84AE-85C12F3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B168DB4-E9BA-4EB2-8753-BA9E6AC1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32969"/>
            <a:ext cx="79057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7482BCB3-0D64-4AC1-A5B2-6409B2D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89BCF3C1-C878-458F-9396-7970BA8E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D59DA7E-4AE3-4BCA-BB19-7632DDA3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9"/>
          <a:stretch/>
        </p:blipFill>
        <p:spPr>
          <a:xfrm>
            <a:off x="1752600" y="228600"/>
            <a:ext cx="8534400" cy="57191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10C8807-781A-4D59-98E0-0E779E3E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85" y="5934075"/>
            <a:ext cx="1971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18501FBB-FF63-428C-8D48-65AF1245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46360DC2-845B-44F7-80A8-C19E4AE0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B8C9D35-96E1-4053-BD1F-748640F5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52462"/>
            <a:ext cx="80772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94C08921-1FDD-470E-ABEF-D5377BD8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8DFC455-D463-4193-BC96-6CA37D3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58E2F53-9B49-4CF3-AA7D-02136C18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9545"/>
            <a:ext cx="8162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0A274DE5-5CAE-48CB-8F2B-AD8F591F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D0B036C0-0811-4B85-B4C1-0BB1F1B9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AEBEDCD-83C6-4001-AE69-DD82FC43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4" y="419100"/>
            <a:ext cx="7467600" cy="6019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A07D3F2-5057-4615-9E3B-1F7FBC22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931" y="333462"/>
            <a:ext cx="3705225" cy="1828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32E11CB-0C63-4847-A2F7-E022668C1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49"/>
          <a:stretch/>
        </p:blipFill>
        <p:spPr>
          <a:xfrm>
            <a:off x="7986931" y="2162262"/>
            <a:ext cx="3705225" cy="6286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A6E7D5A-4EE9-4C67-9C35-121562E94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022"/>
          <a:stretch/>
        </p:blipFill>
        <p:spPr>
          <a:xfrm>
            <a:off x="7967444" y="2790912"/>
            <a:ext cx="3724712" cy="8096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0BC373A-5B4F-4BB1-9E75-B8CAAD042C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943"/>
          <a:stretch/>
        </p:blipFill>
        <p:spPr>
          <a:xfrm>
            <a:off x="7967445" y="5238750"/>
            <a:ext cx="3724712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xmlns="" id="{A2864965-E04C-40D6-85DB-88E9A4EC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7200" dirty="0"/>
              <a:t>Self Introduction </a:t>
            </a:r>
            <a:r>
              <a:rPr lang="zh-TW" altLang="en-US" sz="7200" dirty="0"/>
              <a:t>自我介紹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6949B238-C9BF-40E7-BB94-85EB84354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288CA00-2D14-4176-A1B2-D593F28D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FDE373C-8FDB-4EEE-BC85-55310A5C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F0170EF2-5FEA-490F-9C75-9CD93AED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sohne"/>
              </a:rPr>
              <a:t>ROC Curve(Receiver Operating Characteristic Curve)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9E288FC3-A0A6-4146-AB91-6ECE56FAB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在一個二分類模型中，我們的模型通常不會直接輸出</a:t>
            </a:r>
            <a:r>
              <a:rPr lang="en-US" altLang="zh-TW" sz="2400" b="0" i="0" dirty="0">
                <a:solidFill>
                  <a:srgbClr val="292929"/>
                </a:solidFill>
                <a:effectLst/>
                <a:latin typeface="charter"/>
              </a:rPr>
              <a:t>0,1</a:t>
            </a:r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直接預測出分類，而是對每個分類輸出一個機率，例如加上</a:t>
            </a:r>
            <a:r>
              <a:rPr lang="en-US" altLang="zh-TW" sz="2400" b="0" i="1" dirty="0" err="1">
                <a:solidFill>
                  <a:srgbClr val="292929"/>
                </a:solidFill>
                <a:effectLst/>
                <a:latin typeface="charter"/>
              </a:rPr>
              <a:t>softmax</a:t>
            </a:r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對各分類輸出機率，這樣讓我們能夠自己設定一個門檻</a:t>
            </a:r>
            <a:r>
              <a:rPr lang="en-US" altLang="zh-TW" sz="2400" b="0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en-US" altLang="zh-TW" sz="2400" b="0" i="1" dirty="0">
                <a:solidFill>
                  <a:srgbClr val="292929"/>
                </a:solidFill>
                <a:effectLst/>
                <a:latin typeface="charter"/>
              </a:rPr>
              <a:t>threshold</a:t>
            </a:r>
            <a:r>
              <a:rPr lang="en-US" altLang="zh-TW" sz="2400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來決定機率大於多少時我們判定為正樣本，反之為負樣本。而 </a:t>
            </a:r>
            <a:r>
              <a:rPr lang="en-US" altLang="zh-TW" sz="2400" b="0" i="1" dirty="0">
                <a:solidFill>
                  <a:srgbClr val="292929"/>
                </a:solidFill>
                <a:effectLst/>
                <a:latin typeface="charter"/>
              </a:rPr>
              <a:t>ROC Curves </a:t>
            </a:r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和 </a:t>
            </a:r>
            <a:r>
              <a:rPr lang="en-US" altLang="zh-TW" sz="2400" b="0" i="1" dirty="0">
                <a:solidFill>
                  <a:srgbClr val="292929"/>
                </a:solidFill>
                <a:effectLst/>
                <a:latin typeface="charter"/>
              </a:rPr>
              <a:t>PR Curves </a:t>
            </a:r>
            <a:r>
              <a:rPr lang="zh-TW" altLang="en-US" sz="2400" b="0" i="0" dirty="0">
                <a:solidFill>
                  <a:srgbClr val="292929"/>
                </a:solidFill>
                <a:effectLst/>
                <a:latin typeface="charter"/>
              </a:rPr>
              <a:t>可以幫助我們分析這樣的 </a:t>
            </a:r>
            <a:r>
              <a:rPr lang="en-US" altLang="zh-TW" sz="2400" b="0" i="1" dirty="0">
                <a:solidFill>
                  <a:srgbClr val="292929"/>
                </a:solidFill>
                <a:effectLst/>
                <a:latin typeface="charter"/>
              </a:rPr>
              <a:t>probabilistic forecast.</a:t>
            </a:r>
            <a:endParaRPr lang="zh-TW" altLang="en-US" sz="24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E97D57E6-819B-4DFA-83C8-5A212AA5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3B433C7C-0599-4CE4-B2DA-55FB42E1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2D18FB2E-5E7E-4F1E-9419-5396CBC2DAE2}"/>
              </a:ext>
            </a:extLst>
          </p:cNvPr>
          <p:cNvSpPr txBox="1"/>
          <p:nvPr/>
        </p:nvSpPr>
        <p:spPr>
          <a:xfrm>
            <a:off x="4556630" y="5029415"/>
            <a:ext cx="7280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Skill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—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模型是 </a:t>
            </a:r>
            <a:r>
              <a:rPr lang="en-US" altLang="zh-TW" b="0" i="1" dirty="0">
                <a:solidFill>
                  <a:srgbClr val="292929"/>
                </a:solidFill>
                <a:effectLst/>
                <a:latin typeface="charter"/>
              </a:rPr>
              <a:t>skillful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，表示模型更能夠給定一個正樣本更高的機率，反之負樣本更低的機率</a:t>
            </a:r>
          </a:p>
          <a:p>
            <a:pPr algn="l">
              <a:buFont typeface="+mj-lt"/>
              <a:buAutoNum type="arabicPeriod"/>
            </a:pP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No-Skill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—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沒有 </a:t>
            </a:r>
            <a:r>
              <a:rPr lang="en-US" altLang="zh-TW" b="0" i="1" dirty="0">
                <a:solidFill>
                  <a:srgbClr val="292929"/>
                </a:solidFill>
                <a:effectLst/>
                <a:latin typeface="charter"/>
              </a:rPr>
              <a:t>skill 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的模型，在任何的門檻下，給正負樣本的機率都為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0.5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，從模型中無法獲得任何有用資訊，在 </a:t>
            </a:r>
            <a:r>
              <a:rPr lang="en-US" altLang="zh-TW" b="0" i="1" dirty="0">
                <a:solidFill>
                  <a:srgbClr val="292929"/>
                </a:solidFill>
                <a:effectLst/>
                <a:latin typeface="charter"/>
              </a:rPr>
              <a:t>ROC 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曲線中以左下到右上的對角線表示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A9213321-DCD0-4DB6-BF3D-5865FB6F83FA}"/>
              </a:ext>
            </a:extLst>
          </p:cNvPr>
          <p:cNvCxnSpPr/>
          <p:nvPr/>
        </p:nvCxnSpPr>
        <p:spPr>
          <a:xfrm flipV="1">
            <a:off x="1736521" y="4198417"/>
            <a:ext cx="0" cy="175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FE770028-49E9-4D76-9B81-9F501FA0E57E}"/>
              </a:ext>
            </a:extLst>
          </p:cNvPr>
          <p:cNvCxnSpPr/>
          <p:nvPr/>
        </p:nvCxnSpPr>
        <p:spPr>
          <a:xfrm>
            <a:off x="1719743" y="5952744"/>
            <a:ext cx="2021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xmlns="" id="{95122928-A94E-410A-995F-90C3E05A7781}"/>
              </a:ext>
            </a:extLst>
          </p:cNvPr>
          <p:cNvCxnSpPr/>
          <p:nvPr/>
        </p:nvCxnSpPr>
        <p:spPr>
          <a:xfrm flipV="1">
            <a:off x="1719743" y="4337108"/>
            <a:ext cx="1887523" cy="16156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CE80ACD5-1289-4EC5-A1D9-10AB6CE6EADA}"/>
              </a:ext>
            </a:extLst>
          </p:cNvPr>
          <p:cNvSpPr txBox="1"/>
          <p:nvPr/>
        </p:nvSpPr>
        <p:spPr>
          <a:xfrm>
            <a:off x="2694276" y="4844749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No-skill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81FC3CE8-5B82-47E9-944B-651A1AB37F17}"/>
              </a:ext>
            </a:extLst>
          </p:cNvPr>
          <p:cNvCxnSpPr>
            <a:cxnSpLocks/>
          </p:cNvCxnSpPr>
          <p:nvPr/>
        </p:nvCxnSpPr>
        <p:spPr>
          <a:xfrm>
            <a:off x="1736521" y="4269390"/>
            <a:ext cx="8390" cy="1670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xmlns="" id="{0C82D0FB-F368-462A-A4EB-DF03B63B1FF4}"/>
              </a:ext>
            </a:extLst>
          </p:cNvPr>
          <p:cNvCxnSpPr>
            <a:cxnSpLocks/>
          </p:cNvCxnSpPr>
          <p:nvPr/>
        </p:nvCxnSpPr>
        <p:spPr>
          <a:xfrm>
            <a:off x="1736521" y="4256571"/>
            <a:ext cx="19084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7D573EB6-33FA-4C22-86EB-FA3C526DE741}"/>
              </a:ext>
            </a:extLst>
          </p:cNvPr>
          <p:cNvSpPr txBox="1"/>
          <p:nvPr/>
        </p:nvSpPr>
        <p:spPr>
          <a:xfrm>
            <a:off x="1937858" y="4256723"/>
            <a:ext cx="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Skill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B167C48E-CA67-46D1-A5C3-6CFE96BA1627}"/>
              </a:ext>
            </a:extLst>
          </p:cNvPr>
          <p:cNvSpPr txBox="1"/>
          <p:nvPr/>
        </p:nvSpPr>
        <p:spPr>
          <a:xfrm>
            <a:off x="2617366" y="5927746"/>
            <a:ext cx="11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FPR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8137F7C9-0574-40EB-BAED-153B58400CF7}"/>
              </a:ext>
            </a:extLst>
          </p:cNvPr>
          <p:cNvSpPr txBox="1"/>
          <p:nvPr/>
        </p:nvSpPr>
        <p:spPr>
          <a:xfrm rot="10800000">
            <a:off x="1283246" y="4518076"/>
            <a:ext cx="461665" cy="9395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/>
              <a:t>TPR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xmlns="" id="{9B3E7B41-F5AD-4C7C-90E0-CD13C37099FE}"/>
              </a:ext>
            </a:extLst>
          </p:cNvPr>
          <p:cNvSpPr txBox="1"/>
          <p:nvPr/>
        </p:nvSpPr>
        <p:spPr>
          <a:xfrm>
            <a:off x="4479037" y="4219117"/>
            <a:ext cx="7120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ROC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曲線以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FPR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為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X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軸，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TPR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為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Y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軸，</a:t>
            </a:r>
            <a:r>
              <a:rPr lang="zh-TW" altLang="en-US" sz="2000" b="0" i="0" dirty="0">
                <a:solidFill>
                  <a:srgbClr val="FF0000"/>
                </a:solidFill>
                <a:effectLst/>
                <a:latin typeface="charter"/>
              </a:rPr>
              <a:t>每一個點代表設定不同的門檻值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所得到的不同的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FPR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及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TPR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，最後繪製成一條曲線。</a:t>
            </a:r>
          </a:p>
        </p:txBody>
      </p:sp>
    </p:spTree>
    <p:extLst>
      <p:ext uri="{BB962C8B-B14F-4D97-AF65-F5344CB8AC3E}">
        <p14:creationId xmlns:p14="http://schemas.microsoft.com/office/powerpoint/2010/main" val="161356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2FCCF4-BDB8-443F-8CB7-54D3ADE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sohne"/>
              </a:rPr>
              <a:t>ROC Curve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601788E-A903-44E9-AD2E-CD9170F4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30" y="1981474"/>
            <a:ext cx="4335710" cy="384962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偽陽性率：</a:t>
            </a:r>
            <a:r>
              <a:rPr lang="en-US" altLang="zh-TW" dirty="0"/>
              <a:t>FPR (False Positive Rate)</a:t>
            </a:r>
          </a:p>
          <a:p>
            <a:r>
              <a:rPr lang="en-US" altLang="zh-TW" dirty="0"/>
              <a:t>FPR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1-</a:t>
            </a:r>
            <a:r>
              <a:rPr lang="zh-TW" altLang="en-US" dirty="0"/>
              <a:t>特異度 </a:t>
            </a:r>
            <a:r>
              <a:rPr lang="en-US" altLang="zh-TW" dirty="0"/>
              <a:t>;</a:t>
            </a:r>
            <a:r>
              <a:rPr lang="zh-TW" altLang="en-US" dirty="0"/>
              <a:t> 特異度</a:t>
            </a:r>
            <a:r>
              <a:rPr lang="en-US" altLang="zh-TW" dirty="0"/>
              <a:t>(specificity)</a:t>
            </a:r>
            <a:r>
              <a:rPr lang="zh-TW" altLang="en-US" dirty="0"/>
              <a:t>意指正確判斷出負樣本，故特異度越高、</a:t>
            </a:r>
            <a:r>
              <a:rPr lang="en-US" altLang="zh-TW" dirty="0"/>
              <a:t>FPR</a:t>
            </a:r>
            <a:r>
              <a:rPr lang="zh-TW" altLang="en-US" dirty="0"/>
              <a:t>越低，模型越能夠正確判斷負樣本、表現越好</a:t>
            </a:r>
          </a:p>
          <a:p>
            <a:endParaRPr lang="en-US" altLang="zh-TW" dirty="0"/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292929"/>
                </a:solidFill>
                <a:effectLst/>
                <a:latin typeface="sohne"/>
              </a:rPr>
              <a:t>真陽性率：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hne"/>
              </a:rPr>
              <a:t>TPR (True Positive Rate)</a:t>
            </a:r>
          </a:p>
          <a:p>
            <a:pPr algn="l"/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TPR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又稱為敏感度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(Sensitivity)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，它也是我們熟知的召回率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(Recall)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，也就是正確判斷出正樣本，故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TPR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越高則模型越能夠正確判斷正樣本、表現越好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CB42D6B-7E39-4F37-B7AD-1D8B12A0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0C61317-862F-45EA-9830-6207508C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96E6267-1655-4E4A-B2FE-5C0C29962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4"/>
          <a:stretch/>
        </p:blipFill>
        <p:spPr>
          <a:xfrm>
            <a:off x="5327188" y="3741490"/>
            <a:ext cx="6516025" cy="29378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174EA28E-84C4-42C9-8412-E9201A8A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0" y="37912"/>
            <a:ext cx="4758306" cy="37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0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36035730-2266-4616-8CF4-A36B4019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602448" cy="666089"/>
          </a:xfrm>
        </p:spPr>
        <p:txBody>
          <a:bodyPr>
            <a:normAutofit fontScale="90000"/>
          </a:bodyPr>
          <a:lstStyle/>
          <a:p>
            <a:r>
              <a:rPr lang="en-US" altLang="zh-TW" sz="2800" b="1" i="0" dirty="0">
                <a:solidFill>
                  <a:srgbClr val="292929"/>
                </a:solidFill>
                <a:effectLst/>
                <a:latin typeface="sohne"/>
              </a:rPr>
              <a:t>PR Curve(Precision-Recall Curves)</a:t>
            </a:r>
            <a:endParaRPr lang="zh-TW" altLang="en-US" sz="28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B29938E7-4B26-4A01-A0B9-1F96933C5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75794"/>
            <a:ext cx="5392723" cy="457695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PR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曲線以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Recall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為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X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軸，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Precision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為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Y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軸，每一個點代表設定不同的門檻值所得到的不同的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Recall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及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Precision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，最後繪製成一條曲線。</a:t>
            </a:r>
          </a:p>
          <a:p>
            <a:r>
              <a:rPr lang="en-US" altLang="zh-TW" sz="2000" i="1" dirty="0">
                <a:effectLst/>
              </a:rPr>
              <a:t>Recall</a:t>
            </a:r>
            <a:r>
              <a:rPr lang="en-US" altLang="zh-TW" sz="2000" dirty="0"/>
              <a:t> </a:t>
            </a:r>
            <a:r>
              <a:rPr lang="zh-TW" altLang="en-US" sz="2000" dirty="0"/>
              <a:t>及 </a:t>
            </a:r>
            <a:r>
              <a:rPr lang="en-US" altLang="zh-TW" sz="2000" i="1" dirty="0">
                <a:effectLst/>
              </a:rPr>
              <a:t>Precision </a:t>
            </a:r>
            <a:r>
              <a:rPr lang="zh-TW" altLang="en-US" sz="2000" dirty="0"/>
              <a:t>都適合用於類別不平均的資料集</a:t>
            </a:r>
            <a:endParaRPr lang="en-US" altLang="zh-TW" sz="2000" dirty="0"/>
          </a:p>
          <a:p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因為在算式中並沒有考慮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True Negatives (TN)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，只專注於正確判斷正樣本，因此，就算資料集中負樣本的數目遠大於正樣本，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Recall</a:t>
            </a:r>
            <a:r>
              <a:rPr lang="en-US" altLang="zh-TW" sz="20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及 </a:t>
            </a:r>
            <a:r>
              <a:rPr lang="en-US" altLang="zh-TW" sz="2000" b="0" i="1" dirty="0">
                <a:solidFill>
                  <a:srgbClr val="292929"/>
                </a:solidFill>
                <a:effectLst/>
                <a:latin typeface="charter"/>
              </a:rPr>
              <a:t>Precision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charter"/>
              </a:rPr>
              <a:t>仍是有效的參考指標。</a:t>
            </a:r>
            <a:endParaRPr lang="en-US" altLang="zh-TW" sz="2000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zh-TW" sz="2000" b="0" i="1" dirty="0">
                <a:solidFill>
                  <a:srgbClr val="FF0000"/>
                </a:solidFill>
                <a:effectLst/>
                <a:latin typeface="charter"/>
              </a:rPr>
              <a:t>ROC Curves</a:t>
            </a:r>
            <a:r>
              <a:rPr lang="en-US" altLang="zh-TW" sz="2000" b="0" i="0" dirty="0">
                <a:solidFill>
                  <a:srgbClr val="FF0000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FF0000"/>
                </a:solidFill>
                <a:effectLst/>
                <a:latin typeface="charter"/>
              </a:rPr>
              <a:t>適合類別平均的情況，而 </a:t>
            </a:r>
            <a:r>
              <a:rPr lang="en-US" altLang="zh-TW" sz="2000" b="0" i="1" dirty="0">
                <a:solidFill>
                  <a:srgbClr val="FF0000"/>
                </a:solidFill>
                <a:effectLst/>
                <a:latin typeface="charter"/>
              </a:rPr>
              <a:t>PR Curves</a:t>
            </a:r>
            <a:r>
              <a:rPr lang="en-US" altLang="zh-TW" sz="2000" b="0" i="0" dirty="0">
                <a:solidFill>
                  <a:srgbClr val="FF0000"/>
                </a:solidFill>
                <a:effectLst/>
                <a:latin typeface="charter"/>
              </a:rPr>
              <a:t> </a:t>
            </a:r>
            <a:r>
              <a:rPr lang="zh-TW" altLang="en-US" sz="2000" b="0" i="0" dirty="0">
                <a:solidFill>
                  <a:srgbClr val="FF0000"/>
                </a:solidFill>
                <a:effectLst/>
                <a:latin typeface="charter"/>
              </a:rPr>
              <a:t>適合於類別不平均的情況</a:t>
            </a:r>
          </a:p>
          <a:p>
            <a:endParaRPr lang="zh-TW" altLang="en-US" sz="2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35DF054C-CA14-474A-A18E-9D33F936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18C7E00B-DB80-4702-B7C1-21F2C268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8D8B438-7B48-4EE7-AAA9-98C9AD94C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12"/>
          <a:stretch/>
        </p:blipFill>
        <p:spPr>
          <a:xfrm>
            <a:off x="7268297" y="3970127"/>
            <a:ext cx="3729670" cy="27578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3E58930-BD92-4235-8F8B-46E08F99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97" y="33898"/>
            <a:ext cx="3806064" cy="37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xmlns="" id="{8E005296-2917-4028-8564-94C2B5B4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7200" dirty="0"/>
              <a:t>AI in Medical Image Analysis </a:t>
            </a:r>
            <a:r>
              <a:rPr lang="zh-TW" altLang="en-US" sz="7200"/>
              <a:t> 應用範例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8D3BBB7-5BE2-4638-A7F6-B43D8DFC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852F78F-4209-4F5E-BC0D-9834CCED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0ED6AC0-F19A-4B9F-902D-7E4385B2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74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xmlns="" id="{E898E5ED-611C-4A7C-BD74-6613D29E1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721" y="1215980"/>
            <a:ext cx="5026152" cy="640080"/>
          </a:xfrm>
        </p:spPr>
        <p:txBody>
          <a:bodyPr>
            <a:normAutofit/>
          </a:bodyPr>
          <a:lstStyle/>
          <a:p>
            <a:r>
              <a:rPr lang="en-US" altLang="zh-TW" dirty="0"/>
              <a:t>Cervical Cancer 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xmlns="" id="{104491E9-192F-4F71-9E9F-39FBB303F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xmlns="" id="{FF85E92D-5667-4D5C-8B2C-8A5E34831D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07984" y="1856060"/>
            <a:ext cx="5733288" cy="3269935"/>
          </a:xfrm>
        </p:spPr>
      </p:pic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xmlns="" id="{B2F3E1B1-82A3-4B77-BFEB-DF6BC7FC7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A8942048-A707-40C2-9E70-E7B377FE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72" y="3144092"/>
            <a:ext cx="6313063" cy="171026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D839F23D-C50C-4C00-B206-6691B782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034" y="4776115"/>
            <a:ext cx="5965194" cy="208188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xmlns="" id="{0764A795-CBDC-4712-8F05-B9644C119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493" y="1097420"/>
            <a:ext cx="2617832" cy="203167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F15509AF-249D-40AB-83FC-861E48153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6" y="1331841"/>
            <a:ext cx="3647379" cy="154831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C1D465EC-9A7C-46BE-B9D0-7A66273C4488}"/>
              </a:ext>
            </a:extLst>
          </p:cNvPr>
          <p:cNvSpPr txBox="1"/>
          <p:nvPr/>
        </p:nvSpPr>
        <p:spPr>
          <a:xfrm>
            <a:off x="402672" y="5803911"/>
            <a:ext cx="6056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effectLst/>
                <a:latin typeface="AdvGulliv-I"/>
              </a:rPr>
              <a:t>F1</a:t>
            </a:r>
            <a:r>
              <a:rPr lang="en-US" altLang="zh-TW" sz="1200" b="0" i="0" dirty="0">
                <a:effectLst/>
                <a:latin typeface="AdvGulliv-R"/>
              </a:rPr>
              <a:t>-score</a:t>
            </a:r>
            <a:r>
              <a:rPr lang="en-US" altLang="zh-TW" sz="500" b="0" i="0" dirty="0">
                <a:effectLst/>
                <a:latin typeface="AdvGulliv-R"/>
              </a:rPr>
              <a:t> </a:t>
            </a:r>
            <a:r>
              <a:rPr lang="en-US" altLang="zh-TW" sz="1200" b="0" i="0" dirty="0">
                <a:effectLst/>
                <a:latin typeface="AdvGulliv-R"/>
              </a:rPr>
              <a:t>is defined as the harmonic mean of the precision (</a:t>
            </a:r>
            <a:r>
              <a:rPr lang="en-US" altLang="zh-TW" sz="1200" b="0" i="0" dirty="0" err="1">
                <a:effectLst/>
                <a:latin typeface="AdvGulliv-R"/>
              </a:rPr>
              <a:t>Pr</a:t>
            </a:r>
            <a:r>
              <a:rPr lang="en-US" altLang="zh-TW" sz="1200" b="0" i="0" dirty="0">
                <a:effectLst/>
                <a:latin typeface="AdvGulliv-R"/>
              </a:rPr>
              <a:t>) and the recall (Re; sensitivity)</a:t>
            </a:r>
            <a:r>
              <a:rPr lang="en-US" altLang="zh-TW" sz="1200" dirty="0"/>
              <a:t> </a:t>
            </a:r>
            <a:br>
              <a:rPr lang="en-US" altLang="zh-TW" sz="1200" dirty="0"/>
            </a:br>
            <a:r>
              <a:rPr lang="en-US" altLang="zh-TW" sz="1200" dirty="0"/>
              <a:t> </a:t>
            </a:r>
            <a:br>
              <a:rPr lang="en-US" altLang="zh-TW" sz="1200" dirty="0"/>
            </a:br>
            <a:endParaRPr lang="zh-TW" altLang="en-US" sz="12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xmlns="" id="{9EA72091-6499-46BC-B553-315863140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729" y="5260081"/>
            <a:ext cx="3364136" cy="560690"/>
          </a:xfrm>
          <a:prstGeom prst="rect">
            <a:avLst/>
          </a:prstGeom>
        </p:spPr>
      </p:pic>
      <p:sp>
        <p:nvSpPr>
          <p:cNvPr id="28" name="頁尾版面配置區 27">
            <a:extLst>
              <a:ext uri="{FF2B5EF4-FFF2-40B4-BE49-F238E27FC236}">
                <a16:creationId xmlns:a16="http://schemas.microsoft.com/office/drawing/2014/main" xmlns="" id="{175C45C9-1615-4B04-BEA4-22B2E0CA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xmlns="" id="{7B57A159-EA17-4D1D-899B-F5718DFC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184274" y="96352"/>
            <a:ext cx="1207151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</a:rPr>
              <a:t>Wang </a:t>
            </a:r>
            <a:r>
              <a:rPr lang="en-US" sz="16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et al. </a:t>
            </a:r>
            <a:r>
              <a:rPr lang="en-US" sz="1600" dirty="0" smtClean="0">
                <a:solidFill>
                  <a:srgbClr val="0070C0"/>
                </a:solidFill>
                <a:latin typeface="Arial" panose="020B0604020202020204" pitchFamily="34" charset="0"/>
              </a:rPr>
              <a:t>(2021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) Artificial Intelligence-Assisted Fast Screening Cervical High Grade Squamous Intraepithelial Lesion and Squamous Cell Carcinoma Diagnosis and Treatment Planning, Scientific Reports 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</a:rPr>
              <a:t>11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:16244, 1-14 (JCR 2020, MULTIDISCIPLINARY SCIENCES 17/73, IF=4.379)</a:t>
            </a:r>
            <a:endParaRPr lang="en-US" sz="1600" b="0" i="0" dirty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70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8361F4A8-905B-4D2C-8745-3D5B6C765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DBD2309-6E31-4B13-9068-9360763FB6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1C4BDF-48E0-48C3-A7ED-09308A5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3" y="4911783"/>
            <a:ext cx="5800897" cy="19470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1F83721-CBB3-4080-AF8A-1E87436F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02" y="744205"/>
            <a:ext cx="6867525" cy="32099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4483D43B-9931-457D-BB18-39C257B62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4" y="3993160"/>
            <a:ext cx="5948734" cy="259581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2C89BEA6-93C3-48E8-9467-2DA8484C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2" y="673158"/>
            <a:ext cx="3990975" cy="4238625"/>
          </a:xfrm>
          <a:prstGeom prst="rect">
            <a:avLst/>
          </a:prstGeom>
        </p:spPr>
      </p:pic>
      <p:sp>
        <p:nvSpPr>
          <p:cNvPr id="25" name="頁尾版面配置區 24">
            <a:extLst>
              <a:ext uri="{FF2B5EF4-FFF2-40B4-BE49-F238E27FC236}">
                <a16:creationId xmlns:a16="http://schemas.microsoft.com/office/drawing/2014/main" xmlns="" id="{C60912AC-EF39-4905-B4B6-2B65B117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xmlns="" id="{02A210FE-FC00-4AE3-9316-602AD36B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35</a:t>
            </a:fld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0" y="52320"/>
            <a:ext cx="12192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Lin </a:t>
            </a:r>
            <a:r>
              <a:rPr lang="en-US" sz="1600" dirty="0" smtClean="0">
                <a:solidFill>
                  <a:srgbClr val="0070C0"/>
                </a:solidFill>
                <a:latin typeface="Arial" panose="020B0604020202020204" pitchFamily="34" charset="0"/>
              </a:rPr>
              <a:t>et al.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(2021) Deep learning fast screening approach on cytological whole slides for thyroid cancer diagnosis, Cancers </a:t>
            </a:r>
            <a:r>
              <a:rPr lang="en-US" sz="1600" i="1" dirty="0">
                <a:solidFill>
                  <a:srgbClr val="0070C0"/>
                </a:solidFill>
                <a:latin typeface="Arial" panose="020B0604020202020204" pitchFamily="34" charset="0"/>
              </a:rPr>
              <a:t>13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(15), 3891, 1-13 (JCR 2020, Oncology 51 / 242, IF= 6.639)</a:t>
            </a:r>
            <a:endParaRPr lang="en-US" sz="1600" b="0" i="0" dirty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41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8361F4A8-905B-4D2C-8745-3D5B6C765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DBD2309-6E31-4B13-9068-9360763FB6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xmlns="" id="{4A2A8114-7ADA-44A1-8174-C43C24121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9295" y="203883"/>
            <a:ext cx="4664075" cy="639762"/>
          </a:xfrm>
        </p:spPr>
        <p:txBody>
          <a:bodyPr>
            <a:normAutofit/>
          </a:bodyPr>
          <a:lstStyle/>
          <a:p>
            <a:r>
              <a:rPr lang="en-US" altLang="zh-TW" dirty="0"/>
              <a:t>Segmentation – Thyroid Cancer 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1C4BDF-48E0-48C3-A7ED-09308A5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0" y="4143587"/>
            <a:ext cx="5800897" cy="19470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1F83721-CBB3-4080-AF8A-1E87436F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53" y="582454"/>
            <a:ext cx="6867525" cy="32099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4483D43B-9931-457D-BB18-39C257B62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4" y="3993160"/>
            <a:ext cx="5948734" cy="2595811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90CCC1FD-4000-4887-85A1-B4D61AB8E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03182" y="1118785"/>
            <a:ext cx="4664075" cy="2551177"/>
          </a:xfr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0E4CE0D3-0F04-40AA-BEE3-F17A2822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46FA5B2-3855-4FEB-9713-38E754C3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6315CDA8-36A2-4743-B480-E5FC7FBE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82" y="252337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Med AI - Detection</a:t>
            </a:r>
            <a:endParaRPr lang="zh-TW" altLang="en-US" sz="36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06B9A273-24F5-4797-A826-5C4117F69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8FF9B699-7D2E-45E8-8DFC-6B91F2A06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808A7DCD-E272-4045-A264-9EC981E6DCEB}"/>
              </a:ext>
            </a:extLst>
          </p:cNvPr>
          <p:cNvSpPr txBox="1">
            <a:spLocks/>
          </p:cNvSpPr>
          <p:nvPr/>
        </p:nvSpPr>
        <p:spPr>
          <a:xfrm>
            <a:off x="949354" y="562675"/>
            <a:ext cx="1005840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en-US" altLang="zh-TW" sz="36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4002E64F-31D6-4CD6-A9F4-898DD987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4" y="4633988"/>
            <a:ext cx="4733925" cy="19716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73767530-7092-4AD9-8DE6-F829B9BD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0" y="4489879"/>
            <a:ext cx="1247778" cy="14992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8D7BD555-CA65-4B81-9533-D7C0840D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34" y="1395810"/>
            <a:ext cx="3552825" cy="4381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5489E2EB-71E8-4831-9386-E14157927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09" b="2464"/>
          <a:stretch/>
        </p:blipFill>
        <p:spPr>
          <a:xfrm>
            <a:off x="187934" y="2003462"/>
            <a:ext cx="4638125" cy="24457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5B3044CD-3241-4878-92F7-D56FD8DA7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046" y="1438673"/>
            <a:ext cx="1390650" cy="40957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561C478E-9924-4681-9DD7-A80C628AD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482" y="133129"/>
            <a:ext cx="6700341" cy="267873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A3CF972D-4375-4532-8CE1-4CAA50759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965" y="2826373"/>
            <a:ext cx="7070140" cy="24395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12B7AA2C-C41E-4569-9021-6494A5194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859" y="5265910"/>
            <a:ext cx="7252246" cy="1619750"/>
          </a:xfrm>
          <a:prstGeom prst="rect">
            <a:avLst/>
          </a:prstGeom>
        </p:spPr>
      </p:pic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xmlns="" id="{13160EE9-FAEF-4CCD-8F5B-F29C8FFB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xmlns="" id="{1A867D2E-E780-412A-88B6-413BEED1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DC4E9-0394-4450-9937-0EBE3A9E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49" y="499503"/>
            <a:ext cx="3498209" cy="13716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Confusion Matrix</a:t>
            </a:r>
            <a:endParaRPr lang="zh-TW" altLang="en-US" sz="3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7D730BF-1132-4BF0-8A17-F417AD750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43DC37EA-8FF8-4FE3-A629-D088BA40E9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2878DF82-B74A-425C-A629-E2048F171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AC1D02DF-1A8C-46A1-95B3-270A1BF411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39720" y="2180854"/>
            <a:ext cx="3355640" cy="4387059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D41693E-8EC3-4C48-9FCD-5084298A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42" y="296272"/>
            <a:ext cx="8213538" cy="233289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33E10809-8E15-41B0-8DC7-428B3CC41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84" y="2714414"/>
            <a:ext cx="6479858" cy="3665117"/>
          </a:xfrm>
          <a:prstGeom prst="rect">
            <a:avLst/>
          </a:prstGeom>
        </p:spPr>
      </p:pic>
      <p:sp>
        <p:nvSpPr>
          <p:cNvPr id="20" name="頁尾版面配置區 19">
            <a:extLst>
              <a:ext uri="{FF2B5EF4-FFF2-40B4-BE49-F238E27FC236}">
                <a16:creationId xmlns:a16="http://schemas.microsoft.com/office/drawing/2014/main" xmlns="" id="{F87F5BED-FC41-4C85-B7A2-818C3CBB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xmlns="" id="{538971EA-06A5-440A-897B-72442080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DC4E9-0394-4450-9937-0EBE3A9E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49" y="499503"/>
            <a:ext cx="3498209" cy="13716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Confusion Matrix</a:t>
            </a:r>
            <a:endParaRPr lang="zh-TW" altLang="en-US" sz="3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7D730BF-1132-4BF0-8A17-F417AD750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43DC37EA-8FF8-4FE3-A629-D088BA40E9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2878DF82-B74A-425C-A629-E2048F171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AC1D02DF-1A8C-46A1-95B3-270A1BF411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39720" y="2180854"/>
            <a:ext cx="3355640" cy="4387059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D41693E-8EC3-4C48-9FCD-5084298A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42" y="296272"/>
            <a:ext cx="8213538" cy="2332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F35BB81-C00D-4A09-B21F-E170C39A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73" y="3301643"/>
            <a:ext cx="7038975" cy="10382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4CFCCA6A-97AE-493D-A986-63710D0C8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0"/>
          <a:stretch/>
        </p:blipFill>
        <p:spPr>
          <a:xfrm>
            <a:off x="3901973" y="4390490"/>
            <a:ext cx="6991350" cy="750889"/>
          </a:xfrm>
          <a:prstGeom prst="rect">
            <a:avLst/>
          </a:prstGeom>
        </p:spPr>
      </p:pic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47ABCEF-DB59-4F48-A3B2-F87C53DC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070126D4-6139-4BB9-A047-AC75C5BC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9EF97D85-D556-42D1-AB54-95F10FEA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42" y="347481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Prof Ching-Wei Wang </a:t>
            </a:r>
            <a:r>
              <a:rPr lang="zh-TW" altLang="en-US" sz="3200" dirty="0"/>
              <a:t>王靖維教授</a:t>
            </a:r>
          </a:p>
        </p:txBody>
      </p:sp>
      <p:graphicFrame>
        <p:nvGraphicFramePr>
          <p:cNvPr id="21" name="內容版面配置區 20">
            <a:extLst>
              <a:ext uri="{FF2B5EF4-FFF2-40B4-BE49-F238E27FC236}">
                <a16:creationId xmlns:a16="http://schemas.microsoft.com/office/drawing/2014/main" xmlns="" id="{3B945A9D-9574-40A5-ACDE-046ADE2CC5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4061332"/>
              </p:ext>
            </p:extLst>
          </p:nvPr>
        </p:nvGraphicFramePr>
        <p:xfrm>
          <a:off x="538294" y="1464885"/>
          <a:ext cx="11115412" cy="822960"/>
        </p:xfrm>
        <a:graphic>
          <a:graphicData uri="http://schemas.openxmlformats.org/drawingml/2006/table">
            <a:tbl>
              <a:tblPr/>
              <a:tblGrid>
                <a:gridCol w="11115412">
                  <a:extLst>
                    <a:ext uri="{9D8B030D-6E8A-4147-A177-3AD203B41FA5}">
                      <a16:colId xmlns:a16="http://schemas.microsoft.com/office/drawing/2014/main" xmlns="" val="1759715351"/>
                    </a:ext>
                  </a:extLst>
                </a:gridCol>
              </a:tblGrid>
              <a:tr h="202732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PhD in Computer Science, University of Lincoln, Lincoln, UK, 2005/12/1-2009/3/30 (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英國衛生福利部全額獎學金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Distinction MSc, IT(System and Software), University of Glasgow, Glasgow, UK, 2002/9/1-2003/9/1 (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傑出畢業生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BA, Business Administration, National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Chengchi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University, Taiwan, 1997-2001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41527088"/>
                  </a:ext>
                </a:extLst>
              </a:tr>
            </a:tbl>
          </a:graphicData>
        </a:graphic>
      </p:graphicFrame>
      <p:sp>
        <p:nvSpPr>
          <p:cNvPr id="22" name="Rectangle 1">
            <a:extLst>
              <a:ext uri="{FF2B5EF4-FFF2-40B4-BE49-F238E27FC236}">
                <a16:creationId xmlns:a16="http://schemas.microsoft.com/office/drawing/2014/main" xmlns="" id="{30EEB8C4-F414-4350-9DBC-1D7BB50F6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36670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2D3D7ED6-5E2A-44F4-A34E-E273B907D44E}"/>
              </a:ext>
            </a:extLst>
          </p:cNvPr>
          <p:cNvSpPr txBox="1"/>
          <p:nvPr/>
        </p:nvSpPr>
        <p:spPr>
          <a:xfrm>
            <a:off x="538294" y="4727612"/>
            <a:ext cx="11115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Researcher (2008/9~2009/9), Dept. of Medical Physics, United Lincolnshire Hospital, UK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Demonstrator (2006-9) Dept. of Computing &amp; Informatics, University of Lincoln, UK(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講師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R&amp;D FAE (2005/7~2005/11)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Intervideo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Corel Corp., Taipei Branch, Taiwan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R&amp;D Project Manager, Sr. Software Developer (2004/6 ~ 2005/7)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InstekDigital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Taipei Headquarter, Taiwan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R&amp;D Software Engineer (2003/6~2004/6)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WaveTronex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Taiwan</a:t>
            </a:r>
            <a:endParaRPr lang="zh-TW" altLang="en-US" dirty="0"/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xmlns="" id="{9F2DEEEB-6EA6-4D21-A675-0C5115EC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xmlns="" id="{D3C250E6-7B2F-4226-AE0D-26300B4E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1FDCDF4-2479-483F-8738-6D467CD6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94" y="2453743"/>
            <a:ext cx="4233231" cy="2078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11A6C0A-0C11-4CA1-8862-DF533A0E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" r="6462" b="70418"/>
          <a:stretch/>
        </p:blipFill>
        <p:spPr>
          <a:xfrm>
            <a:off x="4857226" y="2413751"/>
            <a:ext cx="6954474" cy="20287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9E3EA0B6-4764-4ABD-8B3B-8C2C9429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04" y="4540729"/>
            <a:ext cx="6466207" cy="20691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C2CE4A32-A6DF-4962-B5A8-AF9E4B7FA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" y="4776900"/>
            <a:ext cx="5706216" cy="15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5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239B997-1B84-43D1-A9BA-D583FB42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195" y="-51855"/>
            <a:ext cx="5645791" cy="1371600"/>
          </a:xfrm>
        </p:spPr>
        <p:txBody>
          <a:bodyPr>
            <a:normAutofit/>
          </a:bodyPr>
          <a:lstStyle/>
          <a:p>
            <a:r>
              <a:rPr lang="en-US" altLang="zh-TW" sz="2400" b="0" i="0" dirty="0">
                <a:solidFill>
                  <a:srgbClr val="000000"/>
                </a:solidFill>
                <a:effectLst/>
                <a:latin typeface="NimbusRomNo9L-Regu"/>
              </a:rPr>
              <a:t>Bone Marrow Cell Detection &amp; Classification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DAEBEB46-9BAD-48CB-A285-587639F63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939B3A6E-D4B4-4786-9187-AB97A6093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0510" y="866116"/>
            <a:ext cx="4902778" cy="5664447"/>
          </a:xfr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A9A73A5-845B-4F7E-8284-D9FE45AB4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F5A821A0-C7FA-4437-B13A-828F85494E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92680" y="960537"/>
            <a:ext cx="5846650" cy="4936925"/>
          </a:xfrm>
        </p:spPr>
      </p:pic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xmlns="" id="{1D73F0DE-EC23-4377-BD90-5137F7E6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938DDB33-4C3B-4FCC-94CE-2EFEA48E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239B997-1B84-43D1-A9BA-D583FB42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39" y="198882"/>
            <a:ext cx="4957894" cy="1371600"/>
          </a:xfrm>
        </p:spPr>
        <p:txBody>
          <a:bodyPr>
            <a:normAutofit/>
          </a:bodyPr>
          <a:lstStyle/>
          <a:p>
            <a:r>
              <a:rPr lang="en-US" altLang="zh-TW" sz="2400" b="0" i="0" dirty="0">
                <a:solidFill>
                  <a:srgbClr val="000000"/>
                </a:solidFill>
                <a:effectLst/>
                <a:latin typeface="NimbusRomNo9L-Regu"/>
              </a:rPr>
              <a:t>Bone Marrow Cell Detection &amp; Classification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DAEBEB46-9BAD-48CB-A285-587639F63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F4660E20-DBEC-49A2-9C5C-A827C9B1E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A9A73A5-845B-4F7E-8284-D9FE45AB4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9E466F8-33AE-4D03-86DD-CAF06C8C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" y="1312163"/>
            <a:ext cx="5380550" cy="4821867"/>
          </a:xfrm>
          <a:prstGeom prst="rect">
            <a:avLst/>
          </a:prstGeom>
        </p:spPr>
      </p:pic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xmlns="" id="{0DDA985D-24EA-4BA9-A34B-2CC8620D51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35562" y="457200"/>
            <a:ext cx="6735508" cy="3841010"/>
          </a:xfrm>
        </p:spPr>
      </p:pic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xmlns="" id="{F3AFD4DB-0D96-4651-BBE1-D750BCCF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xmlns="" id="{797F7084-086B-46DB-A76E-1362372B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41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5C54FE68-3A45-4FB9-941B-E2ABAFA2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91" y="4701615"/>
            <a:ext cx="3900609" cy="182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3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184943-7625-4566-90F0-B15E537E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99" y="516759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AI applications in medical image analysis - Classification</a:t>
            </a:r>
            <a:endParaRPr lang="zh-TW" altLang="en-US" sz="36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A7814F8E-2494-4ACA-83CD-839E74BA10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585869" y="1426892"/>
            <a:ext cx="3544611" cy="5304580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00C627E3-9FD8-4020-B9D0-1CEEA9C9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221" y="1426892"/>
            <a:ext cx="3727759" cy="5195451"/>
          </a:xfrm>
          <a:prstGeom prst="rect">
            <a:avLst/>
          </a:prstGeom>
        </p:spPr>
      </p:pic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xmlns="" id="{37763C14-23AF-4EC4-95BC-E848138B9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16903" y="4462943"/>
            <a:ext cx="3090431" cy="2089644"/>
          </a:xfr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xmlns="" id="{24C47325-9B81-40BD-A1F1-0549D563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12" y="2554395"/>
            <a:ext cx="2916035" cy="190854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AC04D923-EE57-4EC2-9B96-71497550ABCE}"/>
              </a:ext>
            </a:extLst>
          </p:cNvPr>
          <p:cNvSpPr txBox="1"/>
          <p:nvPr/>
        </p:nvSpPr>
        <p:spPr>
          <a:xfrm>
            <a:off x="438325" y="1708176"/>
            <a:ext cx="4335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rgbClr val="242021"/>
                </a:solidFill>
                <a:effectLst/>
                <a:latin typeface="AdvPS2AA1"/>
              </a:rPr>
              <a:t>Compare precision medicine methods in thyroid cancer diagnosis using tissue microarrays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4" name="頁尾版面配置區 23">
            <a:extLst>
              <a:ext uri="{FF2B5EF4-FFF2-40B4-BE49-F238E27FC236}">
                <a16:creationId xmlns:a16="http://schemas.microsoft.com/office/drawing/2014/main" xmlns="" id="{E5B0AD59-D3EC-423C-97B7-6DE46714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xmlns="" id="{2D9AA831-7A78-4B44-B2AE-0AD6BDC2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46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D0CE37CA-5499-46C2-9D02-62704A5A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/>
              <a:t>Review Experience </a:t>
            </a:r>
            <a:r>
              <a:rPr lang="zh-TW" altLang="en-US" sz="7200" dirty="0"/>
              <a:t>審查經驗分享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xmlns="" id="{011EC464-B48B-4D25-82EE-4FBEDD64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078B60C5-F14C-43DF-98D0-3FF44730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7DF0380-3416-4490-95A1-0D16DC8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3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334B331-BC6E-4BDE-A410-536052F6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model usability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DBCD61B6-FE02-4C2E-9C27-74D5DC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Generalization error</a:t>
            </a:r>
          </a:p>
          <a:p>
            <a:r>
              <a:rPr lang="en-US" altLang="zh-TW" sz="2800" dirty="0"/>
              <a:t>Bias error</a:t>
            </a:r>
            <a:endParaRPr lang="zh-TW" altLang="en-US" sz="28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D7C56888-E84E-4AF1-BB86-FB3C3D7C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A69A4AB5-000C-43D8-A4FD-92F666EE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44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6A0C73E-8F55-40CB-BDDC-9E159154F5F9}"/>
              </a:ext>
            </a:extLst>
          </p:cNvPr>
          <p:cNvSpPr/>
          <p:nvPr/>
        </p:nvSpPr>
        <p:spPr>
          <a:xfrm>
            <a:off x="1812022" y="3598818"/>
            <a:ext cx="1812022" cy="1417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Training set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9AD41FE-C724-4DB6-ABCC-173A7F88D612}"/>
              </a:ext>
            </a:extLst>
          </p:cNvPr>
          <p:cNvSpPr/>
          <p:nvPr/>
        </p:nvSpPr>
        <p:spPr>
          <a:xfrm>
            <a:off x="4941115" y="3598818"/>
            <a:ext cx="1526797" cy="1417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Testing Set</a:t>
            </a:r>
          </a:p>
          <a:p>
            <a:pPr algn="ctr"/>
            <a:r>
              <a:rPr lang="en-US" altLang="zh-TW" dirty="0"/>
              <a:t>(Hospital 1)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4656B54-F79C-43A9-8BD4-B553BCAB6033}"/>
              </a:ext>
            </a:extLst>
          </p:cNvPr>
          <p:cNvSpPr/>
          <p:nvPr/>
        </p:nvSpPr>
        <p:spPr>
          <a:xfrm>
            <a:off x="7361107" y="3584858"/>
            <a:ext cx="1526797" cy="14177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Testing Set</a:t>
            </a:r>
          </a:p>
          <a:p>
            <a:pPr algn="ctr"/>
            <a:r>
              <a:rPr lang="en-US" altLang="zh-TW" dirty="0"/>
              <a:t>(Hospital 2)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2C74A1E-B5C3-4F98-AB2C-248B1B5790E5}"/>
              </a:ext>
            </a:extLst>
          </p:cNvPr>
          <p:cNvSpPr/>
          <p:nvPr/>
        </p:nvSpPr>
        <p:spPr>
          <a:xfrm>
            <a:off x="9507406" y="3579632"/>
            <a:ext cx="1526797" cy="1417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Testing Set</a:t>
            </a:r>
          </a:p>
          <a:p>
            <a:pPr algn="ctr"/>
            <a:r>
              <a:rPr lang="en-US" altLang="zh-TW" dirty="0"/>
              <a:t>(Hospital 3)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6AAA8582-80A0-44E0-B96F-26D2EA578BE2}"/>
              </a:ext>
            </a:extLst>
          </p:cNvPr>
          <p:cNvCxnSpPr>
            <a:cxnSpLocks/>
          </p:cNvCxnSpPr>
          <p:nvPr/>
        </p:nvCxnSpPr>
        <p:spPr>
          <a:xfrm flipV="1">
            <a:off x="4324525" y="3032561"/>
            <a:ext cx="0" cy="240475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863A8588-36F8-4451-8E33-ACD6ED45D101}"/>
              </a:ext>
            </a:extLst>
          </p:cNvPr>
          <p:cNvSpPr txBox="1"/>
          <p:nvPr/>
        </p:nvSpPr>
        <p:spPr>
          <a:xfrm>
            <a:off x="5168317" y="1886997"/>
            <a:ext cx="5830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Data variations on data preparation (staining methods, human factor), digitalization (different device / brand, equipment setups)   </a:t>
            </a:r>
            <a:endParaRPr lang="zh-TW" altLang="en-US" sz="20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89CCD30A-4C5A-416F-9254-56805653DFA4}"/>
              </a:ext>
            </a:extLst>
          </p:cNvPr>
          <p:cNvSpPr/>
          <p:nvPr/>
        </p:nvSpPr>
        <p:spPr>
          <a:xfrm>
            <a:off x="4781725" y="2248250"/>
            <a:ext cx="260058" cy="226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xmlns="" id="{B711BE6C-E78B-4C81-821A-52ABDCB37E1D}"/>
              </a:ext>
            </a:extLst>
          </p:cNvPr>
          <p:cNvSpPr/>
          <p:nvPr/>
        </p:nvSpPr>
        <p:spPr>
          <a:xfrm>
            <a:off x="1255319" y="3268289"/>
            <a:ext cx="5889072" cy="197477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0F86E30C-E176-45D1-B138-514C76A5481C}"/>
              </a:ext>
            </a:extLst>
          </p:cNvPr>
          <p:cNvSpPr txBox="1"/>
          <p:nvPr/>
        </p:nvSpPr>
        <p:spPr>
          <a:xfrm>
            <a:off x="2690904" y="525264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Training (70%), Testing (30%)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CC95B9A4-293E-48C9-B743-8448619EA71E}"/>
              </a:ext>
            </a:extLst>
          </p:cNvPr>
          <p:cNvSpPr txBox="1"/>
          <p:nvPr/>
        </p:nvSpPr>
        <p:spPr>
          <a:xfrm>
            <a:off x="764842" y="5577528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Training (70%), Validation (10%), Testing (20%)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E7C01BA0-58BC-4C7B-9CAA-D109F0304883}"/>
              </a:ext>
            </a:extLst>
          </p:cNvPr>
          <p:cNvSpPr txBox="1"/>
          <p:nvPr/>
        </p:nvSpPr>
        <p:spPr>
          <a:xfrm>
            <a:off x="2690903" y="5911996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N-fold Cross Validation (10-fold, 5-fold, 3-fold)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2D17A1A2-E3F1-4606-84EB-AD9C049CA2E5}"/>
              </a:ext>
            </a:extLst>
          </p:cNvPr>
          <p:cNvSpPr txBox="1"/>
          <p:nvPr/>
        </p:nvSpPr>
        <p:spPr>
          <a:xfrm>
            <a:off x="7929838" y="5893564"/>
            <a:ext cx="30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What’s the differences?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45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131236D-01EF-41BC-BD22-436E7FB3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63" y="162888"/>
            <a:ext cx="10058400" cy="1371600"/>
          </a:xfrm>
        </p:spPr>
        <p:txBody>
          <a:bodyPr/>
          <a:lstStyle/>
          <a:p>
            <a:r>
              <a:rPr lang="en-US" altLang="zh-TW" dirty="0"/>
              <a:t>Data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22525FF9-8751-4576-9668-0C52A8CA1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261" y="1082180"/>
            <a:ext cx="9353435" cy="5318620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7A94654C-5D17-440D-BB86-165509B1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45584EEA-A76E-4DDF-A9A8-BCC95700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C5E6DDED-4210-44A7-A8EA-F48891859AFE}"/>
              </a:ext>
            </a:extLst>
          </p:cNvPr>
          <p:cNvCxnSpPr>
            <a:cxnSpLocks/>
          </p:cNvCxnSpPr>
          <p:nvPr/>
        </p:nvCxnSpPr>
        <p:spPr>
          <a:xfrm>
            <a:off x="3674378" y="1518407"/>
            <a:ext cx="669441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E6D9E124-0E26-431C-B51C-66A47CCFEBD1}"/>
              </a:ext>
            </a:extLst>
          </p:cNvPr>
          <p:cNvCxnSpPr>
            <a:cxnSpLocks/>
          </p:cNvCxnSpPr>
          <p:nvPr/>
        </p:nvCxnSpPr>
        <p:spPr>
          <a:xfrm>
            <a:off x="3768055" y="1930866"/>
            <a:ext cx="78842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A3BE30EF-BBF3-4A2B-A864-3DDA2AB018BC}"/>
              </a:ext>
            </a:extLst>
          </p:cNvPr>
          <p:cNvCxnSpPr>
            <a:cxnSpLocks/>
          </p:cNvCxnSpPr>
          <p:nvPr/>
        </p:nvCxnSpPr>
        <p:spPr>
          <a:xfrm>
            <a:off x="2487336" y="2200712"/>
            <a:ext cx="2067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xmlns="" id="{67DD0004-1DD3-44D5-BE59-A4298777CFC6}"/>
              </a:ext>
            </a:extLst>
          </p:cNvPr>
          <p:cNvCxnSpPr>
            <a:cxnSpLocks/>
          </p:cNvCxnSpPr>
          <p:nvPr/>
        </p:nvCxnSpPr>
        <p:spPr>
          <a:xfrm>
            <a:off x="3098334" y="3282891"/>
            <a:ext cx="78842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97BEBF7D-0E84-4340-BEC6-D2A25922D0E8}"/>
              </a:ext>
            </a:extLst>
          </p:cNvPr>
          <p:cNvCxnSpPr>
            <a:cxnSpLocks/>
          </p:cNvCxnSpPr>
          <p:nvPr/>
        </p:nvCxnSpPr>
        <p:spPr>
          <a:xfrm>
            <a:off x="4021122" y="3727508"/>
            <a:ext cx="78842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AF08B4A6-F600-4EFC-ABE7-D5A95F300C44}"/>
              </a:ext>
            </a:extLst>
          </p:cNvPr>
          <p:cNvSpPr txBox="1"/>
          <p:nvPr/>
        </p:nvSpPr>
        <p:spPr>
          <a:xfrm>
            <a:off x="364455" y="1199626"/>
            <a:ext cx="196249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000" dirty="0"/>
              <a:t>Source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IRB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文件</a:t>
            </a:r>
            <a:r>
              <a:rPr lang="en-US" altLang="zh-TW" sz="2000" dirty="0"/>
              <a:t>)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Information Consent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Distribution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Patient selection / conditions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Equipment and setup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Image Resolution in pixels and physical size</a:t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endParaRPr lang="en-US" altLang="zh-TW" sz="2000" dirty="0"/>
          </a:p>
          <a:p>
            <a:pPr marL="342900" indent="-342900"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5224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969C48F-7B1F-47D2-BCA3-2C9CCE58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Distribution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E208C71-9EF0-4DAA-AC21-1787E4C3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Class distribution </a:t>
            </a:r>
          </a:p>
          <a:p>
            <a:pPr lvl="1"/>
            <a:r>
              <a:rPr lang="en-US" altLang="zh-TW" sz="1800" dirty="0"/>
              <a:t>Positive, Negative: (95, 5),  (60, 40), (900, 100)</a:t>
            </a:r>
          </a:p>
          <a:p>
            <a:pPr lvl="1"/>
            <a:endParaRPr lang="en-US" altLang="zh-TW" sz="1800" b="0" i="0" dirty="0">
              <a:solidFill>
                <a:srgbClr val="0000FF"/>
              </a:solidFill>
              <a:effectLst/>
              <a:latin typeface="CMR10"/>
            </a:endParaRPr>
          </a:p>
          <a:p>
            <a:pPr lvl="1"/>
            <a:r>
              <a:rPr lang="en-US" altLang="zh-TW" sz="1800" b="0" i="0" dirty="0">
                <a:solidFill>
                  <a:srgbClr val="0000FF"/>
                </a:solidFill>
                <a:effectLst/>
                <a:latin typeface="CMR10"/>
              </a:rPr>
              <a:t>Cervical Cancer:</a:t>
            </a:r>
            <a:r>
              <a:rPr lang="zh-TW" altLang="en-US" sz="1800" b="0" i="0" dirty="0">
                <a:solidFill>
                  <a:srgbClr val="0000FF"/>
                </a:solidFill>
                <a:effectLst/>
                <a:latin typeface="CMR10"/>
              </a:rPr>
              <a:t>　</a:t>
            </a:r>
            <a:r>
              <a:rPr lang="en-US" altLang="zh-TW" sz="1800" b="0" i="0" dirty="0">
                <a:solidFill>
                  <a:srgbClr val="0000FF"/>
                </a:solidFill>
                <a:effectLst/>
                <a:latin typeface="CMR10"/>
              </a:rPr>
              <a:t>Women with HSIL, for whom the risk of cancer is high, are immediately referred for colposcopy and, if the lesion is confirmed, surgery is required to remove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CMSS8"/>
              </a:rPr>
              <a:t> </a:t>
            </a:r>
            <a:r>
              <a:rPr lang="en-US" altLang="zh-TW" sz="1800" b="0" i="0" dirty="0">
                <a:solidFill>
                  <a:srgbClr val="0000FF"/>
                </a:solidFill>
                <a:effectLst/>
                <a:latin typeface="CMR10"/>
              </a:rPr>
              <a:t>the tumor. 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800" dirty="0"/>
              <a:t> </a:t>
            </a:r>
          </a:p>
          <a:p>
            <a:pPr lvl="1"/>
            <a:endParaRPr lang="zh-TW" altLang="en-US" sz="18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7D3E61A4-BD32-4F40-8DCD-B513256E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2F140FA-3C6A-45CF-81DB-F497042B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46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FE0896F-1DFD-44AC-BF2A-04EDD445A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65" y="3803295"/>
            <a:ext cx="5343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3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DD3308-DCD9-4578-9EEC-1A1D4D78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Quality of reference standard / Labels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92D02E-D449-4119-B7EB-4E63C3D3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0876"/>
            <a:ext cx="10058400" cy="3849624"/>
          </a:xfrm>
        </p:spPr>
        <p:txBody>
          <a:bodyPr/>
          <a:lstStyle/>
          <a:p>
            <a:r>
              <a:rPr lang="en-US" altLang="zh-TW" sz="1800" dirty="0"/>
              <a:t>Blood testing results , existing testing tools, testing on other data acceptable in clinical practice </a:t>
            </a:r>
          </a:p>
          <a:p>
            <a:r>
              <a:rPr lang="en-US" altLang="zh-TW" sz="1800" dirty="0"/>
              <a:t>Other data: alignment of data</a:t>
            </a:r>
          </a:p>
          <a:p>
            <a:r>
              <a:rPr lang="en-US" altLang="zh-TW" sz="1800" dirty="0"/>
              <a:t>Manual annotations</a:t>
            </a:r>
          </a:p>
          <a:p>
            <a:r>
              <a:rPr lang="en-US" altLang="zh-TW" sz="1800" dirty="0"/>
              <a:t> 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The experts had the following level of expertise.</a:t>
            </a:r>
            <a:b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400" b="1" i="0" dirty="0">
                <a:solidFill>
                  <a:srgbClr val="000000"/>
                </a:solidFill>
                <a:effectLst/>
                <a:latin typeface="TimesNewRoman"/>
              </a:rPr>
              <a:t>Expert 1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: Clinician (</a:t>
            </a:r>
            <a:r>
              <a:rPr lang="en-US" altLang="zh-TW" sz="1400" b="0" i="0" dirty="0">
                <a:solidFill>
                  <a:srgbClr val="F03F2B"/>
                </a:solidFill>
                <a:effectLst/>
                <a:latin typeface="TimesNewRoman"/>
              </a:rPr>
              <a:t>fetal medicine specialist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) 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TimesNewRoman"/>
              </a:rPr>
              <a:t>with 10 year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TimesNewRoman"/>
              </a:rPr>
              <a:t> 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TimesNewRoman"/>
              </a:rPr>
              <a:t>postgraduate experience i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n fetal US scans.</a:t>
            </a:r>
            <a:b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400" b="1" i="0" dirty="0">
                <a:solidFill>
                  <a:srgbClr val="000000"/>
                </a:solidFill>
                <a:effectLst/>
                <a:latin typeface="TimesNewRoman"/>
              </a:rPr>
              <a:t>Expert 2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: Clinician (</a:t>
            </a:r>
            <a:r>
              <a:rPr lang="en-US" altLang="zh-TW" sz="1400" b="0" i="0" dirty="0">
                <a:solidFill>
                  <a:srgbClr val="F03F2B"/>
                </a:solidFill>
                <a:effectLst/>
                <a:latin typeface="TimesNewRoman"/>
              </a:rPr>
              <a:t>obstetrician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) 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TimesNewRoman"/>
              </a:rPr>
              <a:t>with two years experience 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in fetal US scans.</a:t>
            </a:r>
            <a:b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• </a:t>
            </a:r>
            <a:r>
              <a:rPr lang="en-US" altLang="zh-TW" sz="1400" b="1" i="0" dirty="0">
                <a:solidFill>
                  <a:srgbClr val="000000"/>
                </a:solidFill>
                <a:effectLst/>
                <a:latin typeface="TimesNewRoman"/>
              </a:rPr>
              <a:t>Expert 3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  <a:t>: Trained Engineer with 1 year of experience.</a:t>
            </a:r>
            <a:br>
              <a:rPr lang="en-US" altLang="zh-TW" sz="1400" b="0" i="0" dirty="0">
                <a:solidFill>
                  <a:srgbClr val="000000"/>
                </a:solidFill>
                <a:effectLst/>
                <a:latin typeface="TimesNewRoman"/>
              </a:rPr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4367DBB-A054-446B-B42B-58DBDD3B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4D6D592-4E54-4084-8118-31E094A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E9D1658-6E75-4993-B37A-80BE8192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957" y="2765112"/>
            <a:ext cx="3473043" cy="34502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9C62D213-26E8-43E6-9628-171182ECAD78}"/>
              </a:ext>
            </a:extLst>
          </p:cNvPr>
          <p:cNvSpPr txBox="1"/>
          <p:nvPr/>
        </p:nvSpPr>
        <p:spPr>
          <a:xfrm>
            <a:off x="1322197" y="4760239"/>
            <a:ext cx="71292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The intra-expert variability is similar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for all three experts. Although there were minor differences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reflecting the levels of experience, these were</a:t>
            </a:r>
            <a:r>
              <a:rPr lang="en-US" altLang="zh-TW" sz="1800" b="0" i="0" dirty="0">
                <a:solidFill>
                  <a:srgbClr val="FF0000"/>
                </a:solidFill>
                <a:effectLst/>
                <a:latin typeface="TimesNewRoman"/>
              </a:rPr>
              <a:t> not statistically</a:t>
            </a:r>
            <a:r>
              <a:rPr lang="zh-TW" altLang="en-US" sz="1800" b="0" i="0" dirty="0">
                <a:solidFill>
                  <a:srgbClr val="FF0000"/>
                </a:solidFill>
                <a:effectLst/>
                <a:latin typeface="TimesNewRoman"/>
              </a:rPr>
              <a:t> </a:t>
            </a:r>
            <a:r>
              <a:rPr lang="en-US" altLang="zh-TW" sz="1800" b="0" i="0" dirty="0">
                <a:solidFill>
                  <a:srgbClr val="FF0000"/>
                </a:solidFill>
                <a:effectLst/>
                <a:latin typeface="TimesNewRoman"/>
              </a:rPr>
              <a:t>significant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. Expert 3, who was the less experienced, obtained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slightly inferior results than the other two experts, but still very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NewRoman"/>
              </a:rPr>
              <a:t>close.</a:t>
            </a:r>
            <a:r>
              <a:rPr lang="en-US" altLang="zh-TW" sz="1800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5F05E6D9-0F07-4BA7-85E2-1440E3C105AE}"/>
              </a:ext>
            </a:extLst>
          </p:cNvPr>
          <p:cNvSpPr txBox="1"/>
          <p:nvPr/>
        </p:nvSpPr>
        <p:spPr>
          <a:xfrm>
            <a:off x="2478948" y="5952744"/>
            <a:ext cx="6119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dirty="0">
                <a:solidFill>
                  <a:srgbClr val="000000"/>
                </a:solidFill>
                <a:effectLst/>
                <a:latin typeface="TimesNewRoman"/>
              </a:rPr>
              <a:t>A low standard deviation indicates a higher reproducibility. 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CB1C8535-F989-42D2-BDBC-D3E4AD5B2367}"/>
              </a:ext>
            </a:extLst>
          </p:cNvPr>
          <p:cNvSpPr/>
          <p:nvPr/>
        </p:nvSpPr>
        <p:spPr>
          <a:xfrm>
            <a:off x="4997041" y="3577592"/>
            <a:ext cx="460346" cy="226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8E413F8B-3DFB-4CF9-B32F-3FF355FD51CC}"/>
              </a:ext>
            </a:extLst>
          </p:cNvPr>
          <p:cNvSpPr txBox="1"/>
          <p:nvPr/>
        </p:nvSpPr>
        <p:spPr>
          <a:xfrm>
            <a:off x="5602913" y="3523268"/>
            <a:ext cx="282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 standard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279BF63E-89B9-4224-9661-D804F72402FE}"/>
              </a:ext>
            </a:extLst>
          </p:cNvPr>
          <p:cNvSpPr txBox="1"/>
          <p:nvPr/>
        </p:nvSpPr>
        <p:spPr>
          <a:xfrm>
            <a:off x="4691543" y="2694719"/>
            <a:ext cx="3539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https://www.youtube.com/watch?v=0Uc6-s_ClIg&amp;ab_channel=ProfChing-WeiWang</a:t>
            </a:r>
            <a:r>
              <a:rPr lang="zh-TW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48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3F2BCCA-3A84-4697-938D-8333E5A0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publications </a:t>
            </a:r>
            <a:r>
              <a:rPr lang="zh-TW" altLang="en-US" dirty="0"/>
              <a:t>回溯性研究 </a:t>
            </a:r>
            <a:r>
              <a:rPr lang="en-US" altLang="zh-TW" dirty="0"/>
              <a:t>/</a:t>
            </a:r>
            <a:r>
              <a:rPr lang="zh-TW" altLang="en-US" dirty="0"/>
              <a:t> 發表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CF72C95-C518-44CF-B058-57262323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10728121" cy="3849624"/>
          </a:xfrm>
        </p:spPr>
        <p:txBody>
          <a:bodyPr/>
          <a:lstStyle/>
          <a:p>
            <a:r>
              <a:rPr lang="en-US" altLang="zh-TW" dirty="0"/>
              <a:t>Quality of the papers: check impact factor</a:t>
            </a:r>
          </a:p>
          <a:p>
            <a:r>
              <a:rPr lang="en-US" altLang="zh-TW" b="1" dirty="0"/>
              <a:t>SCI indexed</a:t>
            </a:r>
            <a:r>
              <a:rPr lang="en-US" altLang="zh-TW" dirty="0"/>
              <a:t>, JCR database =&gt; </a:t>
            </a:r>
            <a:r>
              <a:rPr lang="en-US" altLang="zh-TW" dirty="0">
                <a:solidFill>
                  <a:srgbClr val="F03F2B"/>
                </a:solidFill>
              </a:rPr>
              <a:t>impact factor &gt; 2, rank &gt; 50%  =&gt; the studies are validated by careful reviewing systems.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249FD5B3-89A0-408B-B377-E4AA917A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ED95F508-27B4-4988-B194-D6A2D3A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B9396E4-89E7-49EE-97D9-168DBB8A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0" y="3128551"/>
            <a:ext cx="5816601" cy="18580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78920BCB-FAC2-4A28-8159-0A852712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01" y="3128551"/>
            <a:ext cx="5182998" cy="27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1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A3C86FD-7FC8-4A23-B7E9-35AB714D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1" y="2113190"/>
            <a:ext cx="5374368" cy="2730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1842B7C-A629-449E-B12D-DBDFD610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3446477" cy="1371600"/>
          </a:xfrm>
        </p:spPr>
        <p:txBody>
          <a:bodyPr/>
          <a:lstStyle/>
          <a:p>
            <a:r>
              <a:rPr lang="en-US" altLang="zh-TW" b="1" i="0" dirty="0">
                <a:solidFill>
                  <a:srgbClr val="202020"/>
                </a:solidFill>
                <a:effectLst/>
                <a:latin typeface="Source Sans Pro" panose="020B0604020202020204" pitchFamily="34" charset="0"/>
              </a:rPr>
              <a:t>Journal’s performance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904D8D31-4FF9-48F9-8B06-9128A6D4A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2053" y="182351"/>
            <a:ext cx="6152357" cy="4752214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2059EE3-73F6-447C-9037-86F32171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FB169D5-4A2F-4152-9446-366D365E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49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6570C9DC-D995-4A64-A986-FC6F7A467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89"/>
          <a:stretch/>
        </p:blipFill>
        <p:spPr>
          <a:xfrm>
            <a:off x="2867303" y="4963610"/>
            <a:ext cx="8873421" cy="1685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FB99FEDF-8799-4F55-9E40-5AF161D4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61" y="2206305"/>
            <a:ext cx="4042728" cy="26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9EF97D85-D556-42D1-AB54-95F10FEA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20" y="226111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Prof Ching-Wei Wang </a:t>
            </a:r>
            <a:r>
              <a:rPr lang="zh-TW" altLang="en-US" sz="3200" dirty="0"/>
              <a:t>王靖維教授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xmlns="" id="{30EEB8C4-F414-4350-9DBC-1D7BB50F6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36670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E118042A-91A4-4A94-A2B1-156133CF6F70}"/>
              </a:ext>
            </a:extLst>
          </p:cNvPr>
          <p:cNvSpPr txBox="1"/>
          <p:nvPr/>
        </p:nvSpPr>
        <p:spPr>
          <a:xfrm>
            <a:off x="413156" y="3244334"/>
            <a:ext cx="10039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CAA89092-5EB4-4461-94E0-8F6F9A0CF571}"/>
              </a:ext>
            </a:extLst>
          </p:cNvPr>
          <p:cNvSpPr txBox="1"/>
          <p:nvPr/>
        </p:nvSpPr>
        <p:spPr>
          <a:xfrm>
            <a:off x="551925" y="1189045"/>
            <a:ext cx="11115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Medical Device Committee (2014~current) Taiwan Food and Drug Administration, Ministry of Health and Welfare.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衛福部食品藥物管理署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TFDA 2014/1(103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年度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)-2017/12, 2021/1-2022/12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醫療器材諮議會委員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2D3D7ED6-5E2A-44F4-A34E-E273B907D44E}"/>
              </a:ext>
            </a:extLst>
          </p:cNvPr>
          <p:cNvSpPr txBox="1"/>
          <p:nvPr/>
        </p:nvSpPr>
        <p:spPr>
          <a:xfrm>
            <a:off x="524664" y="1763583"/>
            <a:ext cx="11115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Professor (2017/8~) National Taiwan University of Science and Technology, Taiwan 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正教授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Associate Professor (2013/8~2017/7) National Taiwan University of Science and Technology, Taiwan 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副教授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Assistant Professor (2010/8~2013/7) National Taiwan University of Science and Technology, Taiwan 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助理教授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 Research Fellow (2009/4/1~2010/7/1)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Centre of Cancer Research &amp; Cell Biology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Queens University Belfast, UK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xmlns="" id="{9F2DEEEB-6EA6-4D21-A675-0C5115EC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xmlns="" id="{D3C250E6-7B2F-4226-AE0D-26300B4E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473B8D5-E440-4068-861C-EA2DDBE8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709" y="3661591"/>
            <a:ext cx="4210671" cy="2649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2B8E3424-0F70-4B47-AD47-1275B9B4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02" y="3085991"/>
            <a:ext cx="2821497" cy="18267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5BA34FB-28EA-4D59-B982-283CAECD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394" y="4835144"/>
            <a:ext cx="3151287" cy="20228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6FE94889-345B-41AF-BB59-F5F92389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099" y="3108278"/>
            <a:ext cx="5355324" cy="37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3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1E9368B-D53D-43E0-A190-632D185D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Claims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9BF9AE1-D508-462D-BAA0-961D66E7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02" y="1925605"/>
            <a:ext cx="6122565" cy="3849624"/>
          </a:xfrm>
        </p:spPr>
        <p:txBody>
          <a:bodyPr/>
          <a:lstStyle/>
          <a:p>
            <a:r>
              <a:rPr lang="en-US" altLang="zh-TW" dirty="0"/>
              <a:t>Check the evaluation carefully </a:t>
            </a:r>
            <a:r>
              <a:rPr lang="en-US" altLang="zh-TW" dirty="0" err="1"/>
              <a:t>w.r.t.</a:t>
            </a:r>
            <a:r>
              <a:rPr lang="en-US" altLang="zh-TW" dirty="0"/>
              <a:t> the claims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N claims but only few appear on the papers.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Low performance on the papers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Signatures (MDs, Engineers on docs)</a:t>
            </a:r>
          </a:p>
          <a:p>
            <a:r>
              <a:rPr lang="en-US" altLang="zh-TW" sz="2000" dirty="0">
                <a:solidFill>
                  <a:srgbClr val="FF0000"/>
                </a:solidFill>
              </a:rPr>
              <a:t>IRB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Documents</a:t>
            </a:r>
          </a:p>
          <a:p>
            <a:r>
              <a:rPr lang="en-US" altLang="zh-TW" sz="2000" dirty="0">
                <a:solidFill>
                  <a:srgbClr val="FF0000"/>
                </a:solidFill>
              </a:rPr>
              <a:t>Papers, reports</a:t>
            </a:r>
          </a:p>
          <a:p>
            <a:r>
              <a:rPr lang="en-US" altLang="zh-TW" sz="2000" dirty="0">
                <a:solidFill>
                  <a:srgbClr val="FF0000"/>
                </a:solidFill>
              </a:rPr>
              <a:t>Generalizability  (Testing sets??)</a:t>
            </a:r>
          </a:p>
          <a:p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CFE04CF-E4F9-45A6-8DAF-8B39E166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dirty="0"/>
              <a:t>©Prof Ching-Wei Wang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250D452-A0DD-4747-8C64-B2B5F782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50</a:t>
            </a:fld>
            <a:endParaRPr lang="en-US"/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AED85934-E943-40CB-B6AB-2C979D91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25" y="1082771"/>
            <a:ext cx="6695792" cy="51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70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B717CE-1834-4605-B0A2-C8D1D6B7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Claim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7D7C5006-DD7D-42F9-B472-8A0336058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0621"/>
            <a:ext cx="5022119" cy="3849687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6770433-DE56-4D5B-B9ED-6BC6B199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E564295-4664-47DE-8291-D77302B5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51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BAE2913-89B3-4637-94FC-476DFA9D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59" y="1264419"/>
            <a:ext cx="6915150" cy="6667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1183D47B-D4D6-4F8C-9FC1-DA37C6B31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15" y="2568452"/>
            <a:ext cx="7724775" cy="26289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0B25FEC7-A815-4B7D-A9B1-C81E299F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62" y="5642991"/>
            <a:ext cx="7096696" cy="984600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6E7C5220-382C-4028-A250-EB4047602A73}"/>
              </a:ext>
            </a:extLst>
          </p:cNvPr>
          <p:cNvCxnSpPr/>
          <p:nvPr/>
        </p:nvCxnSpPr>
        <p:spPr>
          <a:xfrm>
            <a:off x="8061820" y="6035040"/>
            <a:ext cx="2225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67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385E0E-4161-445B-9EEB-092BD8C3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2558642"/>
            <a:ext cx="10058400" cy="1371600"/>
          </a:xfrm>
        </p:spPr>
        <p:txBody>
          <a:bodyPr/>
          <a:lstStyle/>
          <a:p>
            <a:pPr algn="ctr"/>
            <a:r>
              <a:rPr lang="en-US" altLang="zh-TW" dirty="0"/>
              <a:t>Q &amp; A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5E9E82B0-AAB2-4A38-AFB7-FF856CFF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EC4F2E55-3CDA-4964-A1BA-EA4AFC14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xmlns="" id="{575642B5-CC6A-4057-8E3E-C9B547C0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國際</a:t>
            </a:r>
            <a:r>
              <a:rPr lang="en-US" altLang="zh-TW" dirty="0"/>
              <a:t>Medi ai </a:t>
            </a:r>
            <a:br>
              <a:rPr lang="en-US" altLang="zh-TW" dirty="0"/>
            </a:br>
            <a:r>
              <a:rPr lang="zh-TW" altLang="en-US" dirty="0"/>
              <a:t>驗證評核經驗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0B4A8F65-E5EA-4B79-8BEC-AF454DE20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4F76403-AC66-4D4D-B379-1E538ECF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6E46FFE-8CDB-4FDE-BA26-FC6B2A60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4DCD3DC5-5AB4-4CBD-8522-F6919A49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524" y="4121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Med AI Challenge Award </a:t>
            </a:r>
            <a:br>
              <a:rPr lang="en-US" altLang="zh-TW" sz="3600" dirty="0"/>
            </a:br>
            <a:r>
              <a:rPr lang="zh-TW" altLang="en-US" sz="3600" dirty="0"/>
              <a:t>國際 智慧醫療 競賽獲獎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xmlns="" id="{ACAEBA29-8EF5-4AA3-B5C5-0B6B2D75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46" y="1759063"/>
            <a:ext cx="7729554" cy="38496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IEEE ISBI ACDC Automatic Cancer Detection and Classification in Whole-slide Lung Histopathology challenge, 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世界第</a:t>
            </a:r>
            <a:r>
              <a:rPr lang="en-US" altLang="zh-TW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Venice,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Italy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MICCAI Liver Cancer Segmentation challenge, 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世界第</a:t>
            </a:r>
            <a:r>
              <a:rPr lang="en-US" altLang="zh-TW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China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 MICCAI 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國際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4D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心臟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醫學影像自動分析競賽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第二名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Nice, France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ISBI 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國際超音波醫學影像自動辨識競賽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第一名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主辦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英國牛津大學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Barcelona, Spain.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C092EE08-43C1-4835-9983-A1690418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975" y="281973"/>
            <a:ext cx="4007421" cy="288024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08489263-57AB-4D43-9871-28BA32508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975" y="3226870"/>
            <a:ext cx="4007421" cy="360717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A2BD8AB4-93CB-4FC5-AF51-36FDC582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950" y="4985821"/>
            <a:ext cx="2398209" cy="17954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616AE69-2032-41D2-830A-BFB11BA6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9" y="5001208"/>
            <a:ext cx="2535741" cy="1780016"/>
          </a:xfrm>
          <a:prstGeom prst="rect">
            <a:avLst/>
          </a:prstGeom>
        </p:spPr>
      </p:pic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B3EC22FD-33B6-49A3-B34A-53A51D6B8AC1}"/>
              </a:ext>
            </a:extLst>
          </p:cNvPr>
          <p:cNvSpPr/>
          <p:nvPr/>
        </p:nvSpPr>
        <p:spPr>
          <a:xfrm>
            <a:off x="8951053" y="5385732"/>
            <a:ext cx="167780" cy="117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xmlns="" id="{F32A52E7-0084-4B78-BAA1-B10767BAB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90" y="4371673"/>
            <a:ext cx="511816" cy="60256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xmlns="" id="{DB512F8B-AEFC-4BBD-B632-7DE851CE8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724" y="4117777"/>
            <a:ext cx="1076265" cy="62208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xmlns="" id="{5D904A8C-1B63-458E-8CDD-1DD99BD72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12165"/>
            <a:ext cx="1754656" cy="689043"/>
          </a:xfrm>
          <a:prstGeom prst="rect">
            <a:avLst/>
          </a:prstGeom>
        </p:spPr>
      </p:pic>
      <p:pic>
        <p:nvPicPr>
          <p:cNvPr id="2052" name="圖片 2051">
            <a:extLst>
              <a:ext uri="{FF2B5EF4-FFF2-40B4-BE49-F238E27FC236}">
                <a16:creationId xmlns:a16="http://schemas.microsoft.com/office/drawing/2014/main" xmlns="" id="{57683DB4-A711-4EBA-813D-107668A60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499" y="4309469"/>
            <a:ext cx="1752050" cy="694434"/>
          </a:xfrm>
          <a:prstGeom prst="rect">
            <a:avLst/>
          </a:prstGeom>
        </p:spPr>
      </p:pic>
      <p:pic>
        <p:nvPicPr>
          <p:cNvPr id="2054" name="圖片 2053">
            <a:extLst>
              <a:ext uri="{FF2B5EF4-FFF2-40B4-BE49-F238E27FC236}">
                <a16:creationId xmlns:a16="http://schemas.microsoft.com/office/drawing/2014/main" xmlns="" id="{EF4A1EE3-0691-4339-89E9-0C0831FE0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1550" y="4322416"/>
            <a:ext cx="1773128" cy="7011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D8DA18AE-E9E4-444E-8C3E-34D44126D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1159" y="4751792"/>
            <a:ext cx="3139122" cy="2066088"/>
          </a:xfrm>
          <a:prstGeom prst="rect">
            <a:avLst/>
          </a:prstGeom>
        </p:spPr>
      </p:pic>
      <p:pic>
        <p:nvPicPr>
          <p:cNvPr id="2056" name="圖片 2055">
            <a:extLst>
              <a:ext uri="{FF2B5EF4-FFF2-40B4-BE49-F238E27FC236}">
                <a16:creationId xmlns:a16="http://schemas.microsoft.com/office/drawing/2014/main" xmlns="" id="{77AD8916-FCA3-426E-A42A-FF860B1CAD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8380" y="4119402"/>
            <a:ext cx="1077902" cy="622087"/>
          </a:xfrm>
          <a:prstGeom prst="rect">
            <a:avLst/>
          </a:prstGeom>
        </p:spPr>
      </p:pic>
      <p:pic>
        <p:nvPicPr>
          <p:cNvPr id="2060" name="圖片 2059">
            <a:extLst>
              <a:ext uri="{FF2B5EF4-FFF2-40B4-BE49-F238E27FC236}">
                <a16:creationId xmlns:a16="http://schemas.microsoft.com/office/drawing/2014/main" xmlns="" id="{257AE5FE-9E71-4108-B9F9-B4BBEE134D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989" y="4112808"/>
            <a:ext cx="789708" cy="60786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xmlns="" id="{263E9E11-CD5C-427A-AB74-83800E2D7F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3794" y="4126347"/>
            <a:ext cx="1125791" cy="619726"/>
          </a:xfrm>
          <a:prstGeom prst="rect">
            <a:avLst/>
          </a:prstGeom>
        </p:spPr>
      </p:pic>
      <p:pic>
        <p:nvPicPr>
          <p:cNvPr id="2064" name="圖片 2063">
            <a:extLst>
              <a:ext uri="{FF2B5EF4-FFF2-40B4-BE49-F238E27FC236}">
                <a16:creationId xmlns:a16="http://schemas.microsoft.com/office/drawing/2014/main" xmlns="" id="{712EF6C9-2714-4600-A13F-84A828AF99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82525" y="939567"/>
            <a:ext cx="898459" cy="2231315"/>
          </a:xfrm>
          <a:prstGeom prst="rect">
            <a:avLst/>
          </a:prstGeom>
        </p:spPr>
      </p:pic>
      <p:sp>
        <p:nvSpPr>
          <p:cNvPr id="2065" name="頁尾版面配置區 2064">
            <a:extLst>
              <a:ext uri="{FF2B5EF4-FFF2-40B4-BE49-F238E27FC236}">
                <a16:creationId xmlns:a16="http://schemas.microsoft.com/office/drawing/2014/main" xmlns="" id="{B65B4EBD-D8DD-483F-BDED-DEEA7615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2066" name="投影片編號版面配置區 2065">
            <a:extLst>
              <a:ext uri="{FF2B5EF4-FFF2-40B4-BE49-F238E27FC236}">
                <a16:creationId xmlns:a16="http://schemas.microsoft.com/office/drawing/2014/main" xmlns="" id="{5C9209D8-7F3F-49CA-BCBC-DEF6346C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3D2F6A-9206-496E-B476-DE5F1FB1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74" y="416092"/>
            <a:ext cx="5394960" cy="1371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Host Med AI Challenge </a:t>
            </a:r>
            <a:br>
              <a:rPr lang="en-US" altLang="zh-TW" dirty="0"/>
            </a:br>
            <a:r>
              <a:rPr lang="zh-TW" altLang="en-US" dirty="0"/>
              <a:t>主辦智慧醫療影像競賽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F0F201-D114-4120-91B5-5291A41B5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837" y="1787692"/>
            <a:ext cx="5484163" cy="4361438"/>
          </a:xfrm>
        </p:spPr>
        <p:txBody>
          <a:bodyPr>
            <a:normAutofit lnSpcReduction="10000"/>
          </a:bodyPr>
          <a:lstStyle/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Chair of the Grand Challenge for Tissue Microarray Analysis in Thyroid Cancer Diagnosis, IEEE International Symposium on Biomedical Imaging 2017, Melbourne, Australia (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主辦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IEEE ISBI 2017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國際醫學影像競賽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,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墨爾本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,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澳大利亞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)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Chair of Grand Challenges in Dental X-ray Image Analysis, IEEE International Symposium on Biomedical Imaging 2015, New York, USA (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主辦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IEEE ISBI 2015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國際醫學影像競賽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,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紐約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,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美國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) 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Chair of the Grand Challenge - Automatic Cephalometric X-Ray Landmark Detection, IEEE International Symposium on Biomedical Imaging (ISBI) 2014, Beijing, China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主辦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ISBI 2014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國際醫學影像競賽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北京 中國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F67097A-67C1-4BFA-A26D-02FAB4D7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491" y="3250615"/>
            <a:ext cx="5400273" cy="35254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A653CEE-1D86-4DDD-B656-C0499602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840" y="129540"/>
            <a:ext cx="2281965" cy="31301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959C822-9C79-4001-BEB3-8128005D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68" y="129540"/>
            <a:ext cx="3371372" cy="11567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748B0998-9941-48D1-8F9B-FB261A967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469" y="1307596"/>
            <a:ext cx="3349792" cy="1921668"/>
          </a:xfrm>
          <a:prstGeom prst="rect">
            <a:avLst/>
          </a:prstGeom>
        </p:spPr>
      </p:pic>
      <p:sp>
        <p:nvSpPr>
          <p:cNvPr id="17" name="頁尾版面配置區 16">
            <a:extLst>
              <a:ext uri="{FF2B5EF4-FFF2-40B4-BE49-F238E27FC236}">
                <a16:creationId xmlns:a16="http://schemas.microsoft.com/office/drawing/2014/main" xmlns="" id="{C9C277DE-8029-438C-BDC2-875EDF0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xmlns="" id="{A6BFB1E5-B5AB-4B92-B580-74260D8E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832CF6-8834-4901-8D0C-22F97CB6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23022909-DCE8-4577-8B9E-09328CCA92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xmlns="" id="{B460A7CF-672A-4AD4-843A-8661860DF0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AE41C9DB-2ED2-499B-8BDA-3D018AB0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2" y="3382297"/>
            <a:ext cx="5877418" cy="296999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xmlns="" id="{86220246-E43B-4157-AE7F-AD311BFE1BED}"/>
              </a:ext>
            </a:extLst>
          </p:cNvPr>
          <p:cNvGrpSpPr/>
          <p:nvPr/>
        </p:nvGrpSpPr>
        <p:grpSpPr>
          <a:xfrm>
            <a:off x="218582" y="230002"/>
            <a:ext cx="5951697" cy="3063369"/>
            <a:chOff x="218582" y="390087"/>
            <a:chExt cx="5951697" cy="306336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xmlns="" id="{245E4CBD-AF98-4785-B43E-DCD5E5585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582" y="848126"/>
              <a:ext cx="5951697" cy="260533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xmlns="" id="{DAE8CF40-E3B3-4129-8CDD-673AB8808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18" r="18956"/>
            <a:stretch/>
          </p:blipFill>
          <p:spPr>
            <a:xfrm>
              <a:off x="218582" y="390087"/>
              <a:ext cx="5951697" cy="413576"/>
            </a:xfrm>
            <a:prstGeom prst="rect">
              <a:avLst/>
            </a:prstGeom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E700B7E1-1814-4213-8F90-AC7AC14B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780" y="230002"/>
            <a:ext cx="5859882" cy="233564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5FCAF593-2871-4860-A461-7E80D6C98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779" y="2654568"/>
            <a:ext cx="5712349" cy="195098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CE8DFBF5-FAC1-4E77-B454-A40F968F3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46" y="4690296"/>
            <a:ext cx="5786116" cy="215354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9EEC88F0-9043-412F-8BCC-C5C187857068}"/>
              </a:ext>
            </a:extLst>
          </p:cNvPr>
          <p:cNvSpPr txBox="1"/>
          <p:nvPr/>
        </p:nvSpPr>
        <p:spPr>
          <a:xfrm>
            <a:off x="3639891" y="223681"/>
            <a:ext cx="260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IF=14.919 (JCR 2020)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EEF3AC76-A161-438B-9C14-E939D67D565D}"/>
              </a:ext>
            </a:extLst>
          </p:cNvPr>
          <p:cNvSpPr txBox="1"/>
          <p:nvPr/>
        </p:nvSpPr>
        <p:spPr>
          <a:xfrm>
            <a:off x="3944404" y="4295019"/>
            <a:ext cx="260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IF=8.545 (JCR 2020)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A7528A39-5177-456D-9D4C-B3E07C09F086}"/>
              </a:ext>
            </a:extLst>
          </p:cNvPr>
          <p:cNvSpPr txBox="1"/>
          <p:nvPr/>
        </p:nvSpPr>
        <p:spPr>
          <a:xfrm>
            <a:off x="10046315" y="16263"/>
            <a:ext cx="260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IF=6.937 (JCR 2020)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27A97904-1B55-4BDF-BE93-CDBE494DB823}"/>
              </a:ext>
            </a:extLst>
          </p:cNvPr>
          <p:cNvSpPr txBox="1"/>
          <p:nvPr/>
        </p:nvSpPr>
        <p:spPr>
          <a:xfrm>
            <a:off x="9426007" y="2711291"/>
            <a:ext cx="260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IF=10.048 (JCR 2020)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DD4E6946-F4D4-40B4-AFC7-77CBCE7FD60B}"/>
              </a:ext>
            </a:extLst>
          </p:cNvPr>
          <p:cNvSpPr txBox="1"/>
          <p:nvPr/>
        </p:nvSpPr>
        <p:spPr>
          <a:xfrm>
            <a:off x="10038236" y="4852091"/>
            <a:ext cx="260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IF=5.772 (JCR 2020)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頁尾版面配置區 29">
            <a:extLst>
              <a:ext uri="{FF2B5EF4-FFF2-40B4-BE49-F238E27FC236}">
                <a16:creationId xmlns:a16="http://schemas.microsoft.com/office/drawing/2014/main" xmlns="" id="{FEC22E08-0617-45A3-B0A9-2EE64012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©Prof Ching-Wei Wang</a:t>
            </a:r>
            <a:endParaRPr lang="en-US" dirty="0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xmlns="" id="{D6ADAEF1-4FDF-452D-9471-44B62BF7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8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9_TF78438558" id="{B22198C3-BD72-44A2-997F-14D793BFA363}" vid="{07B9720E-645E-4AB5-B14C-E751A8DA5D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{33D0F0AE-99F7-4EAF-BC30-54A6E7A1FF07}tf78438558_win32</Template>
  <TotalTime>998</TotalTime>
  <Words>1453</Words>
  <Application>Microsoft Office PowerPoint</Application>
  <PresentationFormat>寬螢幕</PresentationFormat>
  <Paragraphs>245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79" baseType="lpstr">
      <vt:lpstr>AdvGulliv-I</vt:lpstr>
      <vt:lpstr>AdvGulliv-R</vt:lpstr>
      <vt:lpstr>AdvPS2AA1</vt:lpstr>
      <vt:lpstr>ArialMT</vt:lpstr>
      <vt:lpstr>charter</vt:lpstr>
      <vt:lpstr>CMR10</vt:lpstr>
      <vt:lpstr>CMSS8</vt:lpstr>
      <vt:lpstr>DFKai-SB</vt:lpstr>
      <vt:lpstr>Gulliver</vt:lpstr>
      <vt:lpstr>微軟正黑體</vt:lpstr>
      <vt:lpstr>Microsoft JhengHei UI</vt:lpstr>
      <vt:lpstr>NimbusRomNo9L-Regu</vt:lpstr>
      <vt:lpstr>新細明體</vt:lpstr>
      <vt:lpstr>新細明體</vt:lpstr>
      <vt:lpstr>sohne</vt:lpstr>
      <vt:lpstr>Source Sans Pro</vt:lpstr>
      <vt:lpstr>Times-BoldItalic</vt:lpstr>
      <vt:lpstr>Times-Italic</vt:lpstr>
      <vt:lpstr>TimesNewRoman</vt:lpstr>
      <vt:lpstr>arial</vt:lpstr>
      <vt:lpstr>arial</vt:lpstr>
      <vt:lpstr>Calibri</vt:lpstr>
      <vt:lpstr>Century Gothic</vt:lpstr>
      <vt:lpstr>Garamond</vt:lpstr>
      <vt:lpstr>Helvetica</vt:lpstr>
      <vt:lpstr>Times New Roman</vt:lpstr>
      <vt:lpstr>SavonVTI</vt:lpstr>
      <vt:lpstr>Med ai Evaluation</vt:lpstr>
      <vt:lpstr>Outline</vt:lpstr>
      <vt:lpstr>Self Introduction 自我介紹</vt:lpstr>
      <vt:lpstr>Prof Ching-Wei Wang 王靖維教授</vt:lpstr>
      <vt:lpstr>Prof Ching-Wei Wang 王靖維教授</vt:lpstr>
      <vt:lpstr>國際Medi ai  驗證評核經驗</vt:lpstr>
      <vt:lpstr>Med AI Challenge Award  國際 智慧醫療 競賽獲獎</vt:lpstr>
      <vt:lpstr>Host Med AI Challenge  主辦智慧醫療影像競賽</vt:lpstr>
      <vt:lpstr>PowerPoint 簡報</vt:lpstr>
      <vt:lpstr>Evaluation Technology  驗證評核方法</vt:lpstr>
      <vt:lpstr>PowerPoint 簡報</vt:lpstr>
      <vt:lpstr>PowerPoint 簡報</vt:lpstr>
      <vt:lpstr>PowerPoint 簡報</vt:lpstr>
      <vt:lpstr>Test sets How can we get an unbiased estimate of the accuracy of a learned model?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ROC Curve(Receiver Operating Characteristic Curve)</vt:lpstr>
      <vt:lpstr>ROC Curve</vt:lpstr>
      <vt:lpstr>PR Curve(Precision-Recall Curves)</vt:lpstr>
      <vt:lpstr>AI in Medical Image Analysis  應用範例</vt:lpstr>
      <vt:lpstr>PowerPoint 簡報</vt:lpstr>
      <vt:lpstr>PowerPoint 簡報</vt:lpstr>
      <vt:lpstr>PowerPoint 簡報</vt:lpstr>
      <vt:lpstr>Med AI - Detection</vt:lpstr>
      <vt:lpstr>Confusion Matrix</vt:lpstr>
      <vt:lpstr>Confusion Matrix</vt:lpstr>
      <vt:lpstr>Bone Marrow Cell Detection &amp; Classification </vt:lpstr>
      <vt:lpstr>Bone Marrow Cell Detection &amp; Classification </vt:lpstr>
      <vt:lpstr>AI applications in medical image analysis - Classification</vt:lpstr>
      <vt:lpstr>Review Experience 審查經驗分享</vt:lpstr>
      <vt:lpstr>Evaluate model usability </vt:lpstr>
      <vt:lpstr>Data</vt:lpstr>
      <vt:lpstr>Data Distribution</vt:lpstr>
      <vt:lpstr>Quality of reference standard / Labels </vt:lpstr>
      <vt:lpstr>Related publications 回溯性研究 / 發表</vt:lpstr>
      <vt:lpstr>Journal’s performance</vt:lpstr>
      <vt:lpstr>Claims</vt:lpstr>
      <vt:lpstr>Claim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 ai Evaluation</dc:title>
  <dc:creator>YU-CHING LEE</dc:creator>
  <cp:lastModifiedBy>cweiwang</cp:lastModifiedBy>
  <cp:revision>97</cp:revision>
  <dcterms:created xsi:type="dcterms:W3CDTF">2021-07-21T03:29:10Z</dcterms:created>
  <dcterms:modified xsi:type="dcterms:W3CDTF">2021-09-01T06:50:44Z</dcterms:modified>
</cp:coreProperties>
</file>